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7559675" cy="17640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9" userDrawn="1">
          <p15:clr>
            <a:srgbClr val="A4A3A4"/>
          </p15:clr>
        </p15:guide>
        <p15:guide id="2" pos="1859" userDrawn="1">
          <p15:clr>
            <a:srgbClr val="A4A3A4"/>
          </p15:clr>
        </p15:guide>
        <p15:guide id="3" pos="4490" userDrawn="1">
          <p15:clr>
            <a:srgbClr val="A4A3A4"/>
          </p15:clr>
        </p15:guide>
        <p15:guide id="4" pos="4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042"/>
    <a:srgbClr val="E2007A"/>
    <a:srgbClr val="6CACE4"/>
    <a:srgbClr val="E5EFF7"/>
    <a:srgbClr val="025EA1"/>
    <a:srgbClr val="14559B"/>
    <a:srgbClr val="F2F2F2"/>
    <a:srgbClr val="F1D6E5"/>
    <a:srgbClr val="F9F2DB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>
        <p:scale>
          <a:sx n="89" d="100"/>
          <a:sy n="89" d="100"/>
        </p:scale>
        <p:origin x="2194" y="-1440"/>
      </p:cViewPr>
      <p:guideLst>
        <p:guide orient="horz" pos="2789"/>
        <p:guide pos="1859"/>
        <p:guide pos="4490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886967"/>
            <a:ext cx="6425724" cy="614143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9265242"/>
            <a:ext cx="5669756" cy="425898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09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939183"/>
            <a:ext cx="1630055" cy="149493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939183"/>
            <a:ext cx="4795669" cy="149493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9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886976"/>
            <a:ext cx="6425724" cy="6141439"/>
          </a:xfrm>
        </p:spPr>
        <p:txBody>
          <a:bodyPr anchor="b"/>
          <a:lstStyle>
            <a:lvl1pPr algn="ctr">
              <a:defRPr sz="3869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9265248"/>
            <a:ext cx="5669756" cy="4258988"/>
          </a:xfrm>
        </p:spPr>
        <p:txBody>
          <a:bodyPr/>
          <a:lstStyle>
            <a:lvl1pPr marL="0" indent="0" algn="ctr">
              <a:buNone/>
              <a:defRPr sz="1548"/>
            </a:lvl1pPr>
            <a:lvl2pPr marL="294909" indent="0" algn="ctr">
              <a:buNone/>
              <a:defRPr sz="1291"/>
            </a:lvl2pPr>
            <a:lvl3pPr marL="589816" indent="0" algn="ctr">
              <a:buNone/>
              <a:defRPr sz="1160"/>
            </a:lvl3pPr>
            <a:lvl4pPr marL="884725" indent="0" algn="ctr">
              <a:buNone/>
              <a:defRPr sz="1036"/>
            </a:lvl4pPr>
            <a:lvl5pPr marL="1179634" indent="0" algn="ctr">
              <a:buNone/>
              <a:defRPr sz="1036"/>
            </a:lvl5pPr>
            <a:lvl6pPr marL="1474541" indent="0" algn="ctr">
              <a:buNone/>
              <a:defRPr sz="1036"/>
            </a:lvl6pPr>
            <a:lvl7pPr marL="1769448" indent="0" algn="ctr">
              <a:buNone/>
              <a:defRPr sz="1036"/>
            </a:lvl7pPr>
            <a:lvl8pPr marL="2064360" indent="0" algn="ctr">
              <a:buNone/>
              <a:defRPr sz="1036"/>
            </a:lvl8pPr>
            <a:lvl9pPr marL="2359266" indent="0" algn="ctr">
              <a:buNone/>
              <a:defRPr sz="103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4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91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4397830"/>
            <a:ext cx="6520220" cy="733787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11805123"/>
            <a:ext cx="6520220" cy="3858814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4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4695913"/>
            <a:ext cx="3212862" cy="11192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4695913"/>
            <a:ext cx="3212862" cy="111926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73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39186"/>
            <a:ext cx="6520220" cy="340964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4324325"/>
            <a:ext cx="3198096" cy="211928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6443610"/>
            <a:ext cx="3198096" cy="9477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4324325"/>
            <a:ext cx="3213847" cy="211928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6443610"/>
            <a:ext cx="3213847" cy="9477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26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47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8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76020"/>
            <a:ext cx="2438192" cy="411607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539880"/>
            <a:ext cx="3827085" cy="1253604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292090"/>
            <a:ext cx="2438192" cy="980425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6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76020"/>
            <a:ext cx="2438192" cy="411607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539880"/>
            <a:ext cx="3827085" cy="1253604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292090"/>
            <a:ext cx="2438192" cy="980425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8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939186"/>
            <a:ext cx="6520220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4695913"/>
            <a:ext cx="6520220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6349948"/>
            <a:ext cx="1700927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AF2D8-7B10-4278-BAD9-F0FE4CF7DF0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6349948"/>
            <a:ext cx="2551390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6349948"/>
            <a:ext cx="1700927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04FC-9BB1-4809-A525-5E1897D50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0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685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lient@rosatom-academy.ru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Прямоугольник 173">
            <a:extLst>
              <a:ext uri="{FF2B5EF4-FFF2-40B4-BE49-F238E27FC236}">
                <a16:creationId xmlns:a16="http://schemas.microsoft.com/office/drawing/2014/main" id="{F9EFD9D4-6EB3-4DA5-8B6A-769A95E67D8F}"/>
              </a:ext>
            </a:extLst>
          </p:cNvPr>
          <p:cNvSpPr/>
          <p:nvPr/>
        </p:nvSpPr>
        <p:spPr>
          <a:xfrm>
            <a:off x="1898" y="4563"/>
            <a:ext cx="7559675" cy="5571564"/>
          </a:xfrm>
          <a:prstGeom prst="rect">
            <a:avLst/>
          </a:prstGeom>
          <a:solidFill>
            <a:srgbClr val="E5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75" name="Прямоугольник: скругленные углы 213">
            <a:extLst>
              <a:ext uri="{FF2B5EF4-FFF2-40B4-BE49-F238E27FC236}">
                <a16:creationId xmlns:a16="http://schemas.microsoft.com/office/drawing/2014/main" id="{E731A8D9-9C6A-4967-A3AE-0CA980E25DB9}"/>
              </a:ext>
            </a:extLst>
          </p:cNvPr>
          <p:cNvSpPr/>
          <p:nvPr/>
        </p:nvSpPr>
        <p:spPr>
          <a:xfrm>
            <a:off x="4115714" y="12942983"/>
            <a:ext cx="2972863" cy="1630596"/>
          </a:xfrm>
          <a:prstGeom prst="roundRect">
            <a:avLst>
              <a:gd name="adj" fmla="val 5517"/>
            </a:avLst>
          </a:prstGeom>
          <a:solidFill>
            <a:srgbClr val="F9F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1" rIns="91439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76" name="object 49">
            <a:extLst>
              <a:ext uri="{FF2B5EF4-FFF2-40B4-BE49-F238E27FC236}">
                <a16:creationId xmlns:a16="http://schemas.microsoft.com/office/drawing/2014/main" id="{A77596D5-C3BC-4AD0-9B38-740E8024CF50}"/>
              </a:ext>
            </a:extLst>
          </p:cNvPr>
          <p:cNvSpPr txBox="1"/>
          <p:nvPr/>
        </p:nvSpPr>
        <p:spPr>
          <a:xfrm>
            <a:off x="4415074" y="13394285"/>
            <a:ext cx="2398348" cy="119205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1">
              <a:spcBef>
                <a:spcPts val="203"/>
              </a:spcBef>
            </a:pPr>
            <a:r>
              <a:rPr sz="800" i="1" spc="-26" dirty="0">
                <a:solidFill>
                  <a:srgbClr val="333333"/>
                </a:solidFill>
                <a:latin typeface="Arial"/>
                <a:cs typeface="Arial"/>
              </a:rPr>
              <a:t>***</a:t>
            </a:r>
            <a:endParaRPr sz="800" dirty="0">
              <a:solidFill>
                <a:srgbClr val="333333"/>
              </a:solidFill>
              <a:latin typeface="Arial"/>
              <a:cs typeface="Arial"/>
            </a:endParaRPr>
          </a:p>
          <a:p>
            <a:pPr marL="12701" marR="38102">
              <a:lnSpc>
                <a:spcPct val="120700"/>
              </a:lnSpc>
            </a:pPr>
            <a:r>
              <a:rPr lang="ru-RU" sz="800" i="1" dirty="0">
                <a:solidFill>
                  <a:srgbClr val="333333"/>
                </a:solidFill>
                <a:latin typeface="Arial"/>
                <a:cs typeface="Arial"/>
              </a:rPr>
              <a:t>Доступно изложен материал. Тренер делает акцент на важных вещах для участника закупки. Упражнения выполняются на реальных кейсах. Тренер очень детально </a:t>
            </a:r>
            <a:r>
              <a:rPr lang="ru-RU" sz="800" i="1" dirty="0" smtClean="0">
                <a:solidFill>
                  <a:srgbClr val="333333"/>
                </a:solidFill>
                <a:latin typeface="Arial"/>
                <a:cs typeface="Arial"/>
              </a:rPr>
              <a:t>рассказывает </a:t>
            </a:r>
            <a:r>
              <a:rPr lang="ru-RU" sz="800" i="1" dirty="0">
                <a:solidFill>
                  <a:srgbClr val="333333"/>
                </a:solidFill>
                <a:latin typeface="Arial"/>
                <a:cs typeface="Arial"/>
              </a:rPr>
              <a:t>материал, если что-то непонятно. Стал понятен порядок проведения процедур.</a:t>
            </a:r>
            <a:endParaRPr lang="ru-RU" sz="800" dirty="0">
              <a:solidFill>
                <a:srgbClr val="333333"/>
              </a:solidFill>
              <a:latin typeface="Arial"/>
              <a:cs typeface="Arial"/>
            </a:endParaRPr>
          </a:p>
          <a:p>
            <a:pPr marL="12701" marR="38102">
              <a:lnSpc>
                <a:spcPct val="120700"/>
              </a:lnSpc>
            </a:pPr>
            <a:endParaRPr sz="8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177" name="object 5">
            <a:extLst>
              <a:ext uri="{FF2B5EF4-FFF2-40B4-BE49-F238E27FC236}">
                <a16:creationId xmlns:a16="http://schemas.microsoft.com/office/drawing/2014/main" id="{9ECA2FB5-9AFB-492A-8336-175566CA45E7}"/>
              </a:ext>
            </a:extLst>
          </p:cNvPr>
          <p:cNvSpPr txBox="1"/>
          <p:nvPr/>
        </p:nvSpPr>
        <p:spPr>
          <a:xfrm>
            <a:off x="4404488" y="13107778"/>
            <a:ext cx="3027096" cy="20210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201" b="1" spc="-11" dirty="0">
                <a:solidFill>
                  <a:srgbClr val="333333"/>
                </a:solidFill>
                <a:latin typeface="Arial"/>
                <a:cs typeface="Arial"/>
              </a:rPr>
              <a:t>Отзывы</a:t>
            </a:r>
            <a:endParaRPr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178" name="object 5">
            <a:extLst>
              <a:ext uri="{FF2B5EF4-FFF2-40B4-BE49-F238E27FC236}">
                <a16:creationId xmlns:a16="http://schemas.microsoft.com/office/drawing/2014/main" id="{4B6C5AC5-A6DC-4A43-B531-71523F103F97}"/>
              </a:ext>
            </a:extLst>
          </p:cNvPr>
          <p:cNvSpPr txBox="1"/>
          <p:nvPr/>
        </p:nvSpPr>
        <p:spPr>
          <a:xfrm>
            <a:off x="576262" y="399029"/>
            <a:ext cx="4157638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2200" b="1" spc="-11" dirty="0">
                <a:solidFill>
                  <a:srgbClr val="333333"/>
                </a:solidFill>
                <a:latin typeface="Arial"/>
                <a:cs typeface="Arial"/>
              </a:rPr>
              <a:t>Как стать поставщиком атомной отрасли</a:t>
            </a:r>
            <a:endParaRPr sz="22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pic>
        <p:nvPicPr>
          <p:cNvPr id="179" name="Рисунок 178">
            <a:extLst>
              <a:ext uri="{FF2B5EF4-FFF2-40B4-BE49-F238E27FC236}">
                <a16:creationId xmlns:a16="http://schemas.microsoft.com/office/drawing/2014/main" id="{205B955F-0286-4661-9B42-23C4949D7B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8826" y="214382"/>
            <a:ext cx="1337316" cy="479599"/>
          </a:xfrm>
          <a:prstGeom prst="rect">
            <a:avLst/>
          </a:prstGeom>
        </p:spPr>
      </p:pic>
      <p:sp>
        <p:nvSpPr>
          <p:cNvPr id="180" name="object 5">
            <a:extLst>
              <a:ext uri="{FF2B5EF4-FFF2-40B4-BE49-F238E27FC236}">
                <a16:creationId xmlns:a16="http://schemas.microsoft.com/office/drawing/2014/main" id="{47D92C56-15D4-4394-860B-6483F45444C1}"/>
              </a:ext>
            </a:extLst>
          </p:cNvPr>
          <p:cNvSpPr txBox="1"/>
          <p:nvPr/>
        </p:nvSpPr>
        <p:spPr>
          <a:xfrm>
            <a:off x="580999" y="1232850"/>
            <a:ext cx="3895569" cy="26411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400" spc="-11" dirty="0">
                <a:solidFill>
                  <a:srgbClr val="333333"/>
                </a:solidFill>
                <a:latin typeface="Arial"/>
                <a:cs typeface="Arial"/>
              </a:rPr>
              <a:t>Программа направлена на знакомство с системой </a:t>
            </a:r>
            <a:r>
              <a:rPr lang="ru-RU" sz="1400" spc="-11" dirty="0" smtClean="0">
                <a:solidFill>
                  <a:srgbClr val="333333"/>
                </a:solidFill>
                <a:latin typeface="Arial"/>
                <a:cs typeface="Arial"/>
              </a:rPr>
              <a:t>закупок Росатома, изучение источников информации о планируемых закупках и требований к подготовке</a:t>
            </a:r>
            <a:r>
              <a:rPr lang="ru-RU" sz="1400" spc="-1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lang="ru-RU" sz="1400" spc="-11" dirty="0" smtClean="0">
                <a:solidFill>
                  <a:srgbClr val="333333"/>
                </a:solidFill>
                <a:latin typeface="Arial"/>
                <a:cs typeface="Arial"/>
              </a:rPr>
              <a:t>заявки </a:t>
            </a:r>
            <a:r>
              <a:rPr lang="ru-RU" sz="1400" spc="-11" dirty="0">
                <a:solidFill>
                  <a:srgbClr val="333333"/>
                </a:solidFill>
                <a:latin typeface="Arial"/>
                <a:cs typeface="Arial"/>
              </a:rPr>
              <a:t>на участие в процедурах </a:t>
            </a:r>
            <a:r>
              <a:rPr lang="ru-RU" sz="1400" spc="-11" dirty="0" smtClean="0">
                <a:solidFill>
                  <a:srgbClr val="333333"/>
                </a:solidFill>
                <a:latin typeface="Arial"/>
                <a:cs typeface="Arial"/>
              </a:rPr>
              <a:t>закупок организаций атомной отрасли</a:t>
            </a:r>
            <a:endParaRPr lang="en-US" sz="1400" spc="-11" dirty="0" smtClean="0">
              <a:solidFill>
                <a:srgbClr val="333333"/>
              </a:solidFill>
              <a:latin typeface="Arial"/>
              <a:cs typeface="Arial"/>
            </a:endParaRPr>
          </a:p>
          <a:p>
            <a:pPr marL="12700">
              <a:spcBef>
                <a:spcPts val="137"/>
              </a:spcBef>
            </a:pPr>
            <a:r>
              <a:rPr lang="ru-RU" sz="1400" spc="-11" dirty="0">
                <a:solidFill>
                  <a:srgbClr val="333333"/>
                </a:solidFill>
                <a:latin typeface="Arial"/>
                <a:cs typeface="Arial"/>
              </a:rPr>
              <a:t>	</a:t>
            </a:r>
          </a:p>
          <a:p>
            <a:pPr marL="12700">
              <a:spcBef>
                <a:spcPts val="137"/>
              </a:spcBef>
            </a:pPr>
            <a:r>
              <a:rPr lang="ru-RU" sz="1400" b="1" dirty="0">
                <a:solidFill>
                  <a:srgbClr val="333333"/>
                </a:solidFill>
                <a:latin typeface="Arial"/>
                <a:cs typeface="Arial"/>
              </a:rPr>
              <a:t>Для кого обучение:</a:t>
            </a:r>
          </a:p>
          <a:p>
            <a:pPr marL="184150" indent="-171450">
              <a:spcBef>
                <a:spcPts val="137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333333"/>
                </a:solidFill>
                <a:latin typeface="Arial"/>
                <a:cs typeface="Arial"/>
              </a:rPr>
              <a:t>юридические и физические лица, индивидуальные предприниматели, являющиеся или планирующие стать участниками закупок атомной отрасли</a:t>
            </a:r>
            <a:endParaRPr sz="14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grpSp>
        <p:nvGrpSpPr>
          <p:cNvPr id="181" name="Группа 180">
            <a:extLst>
              <a:ext uri="{FF2B5EF4-FFF2-40B4-BE49-F238E27FC236}">
                <a16:creationId xmlns:a16="http://schemas.microsoft.com/office/drawing/2014/main" id="{5941408C-F28C-4BA2-8685-657A7D39E388}"/>
              </a:ext>
            </a:extLst>
          </p:cNvPr>
          <p:cNvGrpSpPr/>
          <p:nvPr/>
        </p:nvGrpSpPr>
        <p:grpSpPr>
          <a:xfrm>
            <a:off x="4043352" y="4964273"/>
            <a:ext cx="2604096" cy="1556544"/>
            <a:chOff x="3818056" y="3719884"/>
            <a:chExt cx="2604096" cy="1556544"/>
          </a:xfrm>
        </p:grpSpPr>
        <p:grpSp>
          <p:nvGrpSpPr>
            <p:cNvPr id="182" name="Группа 181">
              <a:extLst>
                <a:ext uri="{FF2B5EF4-FFF2-40B4-BE49-F238E27FC236}">
                  <a16:creationId xmlns:a16="http://schemas.microsoft.com/office/drawing/2014/main" id="{E3473449-F540-4C52-8277-F99DA78CAA97}"/>
                </a:ext>
              </a:extLst>
            </p:cNvPr>
            <p:cNvGrpSpPr/>
            <p:nvPr/>
          </p:nvGrpSpPr>
          <p:grpSpPr>
            <a:xfrm>
              <a:off x="3818056" y="3719884"/>
              <a:ext cx="2604096" cy="1556544"/>
              <a:chOff x="861329" y="10158096"/>
              <a:chExt cx="2994999" cy="1556544"/>
            </a:xfrm>
            <a:effectLst>
              <a:outerShdw blurRad="127000" dist="63500" dir="2700000" algn="tl" rotWithShape="0">
                <a:prstClr val="black">
                  <a:alpha val="18000"/>
                </a:prstClr>
              </a:outerShdw>
            </a:effectLst>
          </p:grpSpPr>
          <p:sp>
            <p:nvSpPr>
              <p:cNvPr id="185" name="Прямоугольник: скругленные углы 143">
                <a:extLst>
                  <a:ext uri="{FF2B5EF4-FFF2-40B4-BE49-F238E27FC236}">
                    <a16:creationId xmlns:a16="http://schemas.microsoft.com/office/drawing/2014/main" id="{88294305-C06F-4DC2-B5A9-584848ED2ACF}"/>
                  </a:ext>
                </a:extLst>
              </p:cNvPr>
              <p:cNvSpPr/>
              <p:nvPr/>
            </p:nvSpPr>
            <p:spPr>
              <a:xfrm>
                <a:off x="861329" y="10158096"/>
                <a:ext cx="2819501" cy="15565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000" dirty="0"/>
              </a:p>
            </p:txBody>
          </p:sp>
          <p:sp>
            <p:nvSpPr>
              <p:cNvPr id="186" name="Прямоугольник 185">
                <a:extLst>
                  <a:ext uri="{FF2B5EF4-FFF2-40B4-BE49-F238E27FC236}">
                    <a16:creationId xmlns:a16="http://schemas.microsoft.com/office/drawing/2014/main" id="{69E4DB3A-B74E-4AF3-8209-BFF633309AF4}"/>
                  </a:ext>
                </a:extLst>
              </p:cNvPr>
              <p:cNvSpPr/>
              <p:nvPr/>
            </p:nvSpPr>
            <p:spPr>
              <a:xfrm>
                <a:off x="1157465" y="10381215"/>
                <a:ext cx="2698863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065" marR="465481">
                  <a:spcBef>
                    <a:spcPts val="11"/>
                  </a:spcBef>
                  <a:tabLst>
                    <a:tab pos="60964" algn="l"/>
                  </a:tabLst>
                </a:pPr>
                <a:r>
                  <a:rPr lang="ru-RU" sz="1000" spc="-11" dirty="0">
                    <a:solidFill>
                      <a:srgbClr val="414042"/>
                    </a:solidFill>
                    <a:latin typeface="Arial"/>
                    <a:cs typeface="Arial"/>
                  </a:rPr>
                  <a:t>Программа включает </a:t>
                </a:r>
                <a:r>
                  <a:rPr lang="ru-RU" sz="1000" spc="-11" dirty="0" smtClean="0">
                    <a:solidFill>
                      <a:srgbClr val="414042"/>
                    </a:solidFill>
                    <a:latin typeface="Arial"/>
                    <a:cs typeface="Arial"/>
                  </a:rPr>
                  <a:t>разбор </a:t>
                </a:r>
                <a:r>
                  <a:rPr lang="ru-RU" sz="1000" spc="-11" dirty="0">
                    <a:solidFill>
                      <a:srgbClr val="414042"/>
                    </a:solidFill>
                    <a:latin typeface="Arial"/>
                    <a:cs typeface="Arial"/>
                  </a:rPr>
                  <a:t>практических </a:t>
                </a:r>
                <a:r>
                  <a:rPr lang="ru-RU" sz="1000" spc="-11" dirty="0" smtClean="0">
                    <a:solidFill>
                      <a:srgbClr val="414042"/>
                    </a:solidFill>
                    <a:latin typeface="Arial"/>
                    <a:cs typeface="Arial"/>
                  </a:rPr>
                  <a:t>заданий и упражнений, а также работу в </a:t>
                </a:r>
                <a:r>
                  <a:rPr lang="ru-RU" sz="1000" spc="-11" dirty="0" err="1" smtClean="0">
                    <a:solidFill>
                      <a:srgbClr val="414042"/>
                    </a:solidFill>
                    <a:latin typeface="Arial"/>
                    <a:cs typeface="Arial"/>
                  </a:rPr>
                  <a:t>демо</a:t>
                </a:r>
                <a:r>
                  <a:rPr lang="ru-RU" sz="1000" spc="-11" dirty="0">
                    <a:solidFill>
                      <a:srgbClr val="414042"/>
                    </a:solidFill>
                    <a:latin typeface="Arial"/>
                    <a:cs typeface="Arial"/>
                  </a:rPr>
                  <a:t>-</a:t>
                </a:r>
                <a:r>
                  <a:rPr lang="ru-RU" sz="1000" spc="-11" dirty="0" smtClean="0">
                    <a:solidFill>
                      <a:srgbClr val="414042"/>
                    </a:solidFill>
                    <a:latin typeface="Arial"/>
                    <a:cs typeface="Arial"/>
                  </a:rPr>
                  <a:t>версии одной из аккредитованных в </a:t>
                </a:r>
                <a:r>
                  <a:rPr lang="ru-RU" sz="1000" spc="-11" dirty="0" err="1" smtClean="0">
                    <a:solidFill>
                      <a:srgbClr val="414042"/>
                    </a:solidFill>
                    <a:latin typeface="Arial"/>
                    <a:cs typeface="Arial"/>
                  </a:rPr>
                  <a:t>Росатоме</a:t>
                </a:r>
                <a:r>
                  <a:rPr lang="ru-RU" sz="1000" spc="-11" dirty="0" smtClean="0">
                    <a:solidFill>
                      <a:srgbClr val="414042"/>
                    </a:solidFill>
                    <a:latin typeface="Arial"/>
                    <a:cs typeface="Arial"/>
                  </a:rPr>
                  <a:t> ЭТП</a:t>
                </a:r>
                <a:endParaRPr lang="ru-RU" sz="1000" dirty="0">
                  <a:solidFill>
                    <a:srgbClr val="414042"/>
                  </a:solidFill>
                  <a:latin typeface="Arial"/>
                  <a:cs typeface="Arial"/>
                </a:endParaRPr>
              </a:p>
            </p:txBody>
          </p:sp>
        </p:grpSp>
        <p:cxnSp>
          <p:nvCxnSpPr>
            <p:cNvPr id="183" name="Прямая соединительная линия 182">
              <a:extLst>
                <a:ext uri="{FF2B5EF4-FFF2-40B4-BE49-F238E27FC236}">
                  <a16:creationId xmlns:a16="http://schemas.microsoft.com/office/drawing/2014/main" id="{36D44642-CABC-411C-A72E-7A9FB102789E}"/>
                </a:ext>
              </a:extLst>
            </p:cNvPr>
            <p:cNvCxnSpPr>
              <a:cxnSpLocks/>
            </p:cNvCxnSpPr>
            <p:nvPr/>
          </p:nvCxnSpPr>
          <p:spPr>
            <a:xfrm>
              <a:off x="3818056" y="5099544"/>
              <a:ext cx="2458159" cy="0"/>
            </a:xfrm>
            <a:prstGeom prst="line">
              <a:avLst/>
            </a:prstGeom>
            <a:ln w="28575">
              <a:solidFill>
                <a:srgbClr val="E2007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Freeform 5">
              <a:extLst>
                <a:ext uri="{FF2B5EF4-FFF2-40B4-BE49-F238E27FC236}">
                  <a16:creationId xmlns:a16="http://schemas.microsoft.com/office/drawing/2014/main" id="{24F2522D-1645-4540-AFD2-E8DEADC5A5CC}"/>
                </a:ext>
              </a:extLst>
            </p:cNvPr>
            <p:cNvSpPr>
              <a:spLocks/>
            </p:cNvSpPr>
            <p:nvPr/>
          </p:nvSpPr>
          <p:spPr bwMode="auto">
            <a:xfrm rot="15905781">
              <a:off x="3848510" y="3827167"/>
              <a:ext cx="366913" cy="221737"/>
            </a:xfrm>
            <a:custGeom>
              <a:avLst/>
              <a:gdLst>
                <a:gd name="T0" fmla="*/ 413 w 423"/>
                <a:gd name="T1" fmla="*/ 0 h 257"/>
                <a:gd name="T2" fmla="*/ 403 w 423"/>
                <a:gd name="T3" fmla="*/ 9 h 257"/>
                <a:gd name="T4" fmla="*/ 325 w 423"/>
                <a:gd name="T5" fmla="*/ 15 h 257"/>
                <a:gd name="T6" fmla="*/ 312 w 423"/>
                <a:gd name="T7" fmla="*/ 4 h 257"/>
                <a:gd name="T8" fmla="*/ 298 w 423"/>
                <a:gd name="T9" fmla="*/ 18 h 257"/>
                <a:gd name="T10" fmla="*/ 300 w 423"/>
                <a:gd name="T11" fmla="*/ 25 h 257"/>
                <a:gd name="T12" fmla="*/ 224 w 423"/>
                <a:gd name="T13" fmla="*/ 88 h 257"/>
                <a:gd name="T14" fmla="*/ 189 w 423"/>
                <a:gd name="T15" fmla="*/ 73 h 257"/>
                <a:gd name="T16" fmla="*/ 142 w 423"/>
                <a:gd name="T17" fmla="*/ 120 h 257"/>
                <a:gd name="T18" fmla="*/ 142 w 423"/>
                <a:gd name="T19" fmla="*/ 125 h 257"/>
                <a:gd name="T20" fmla="*/ 27 w 423"/>
                <a:gd name="T21" fmla="*/ 143 h 257"/>
                <a:gd name="T22" fmla="*/ 14 w 423"/>
                <a:gd name="T23" fmla="*/ 133 h 257"/>
                <a:gd name="T24" fmla="*/ 0 w 423"/>
                <a:gd name="T25" fmla="*/ 147 h 257"/>
                <a:gd name="T26" fmla="*/ 14 w 423"/>
                <a:gd name="T27" fmla="*/ 161 h 257"/>
                <a:gd name="T28" fmla="*/ 28 w 423"/>
                <a:gd name="T29" fmla="*/ 147 h 257"/>
                <a:gd name="T30" fmla="*/ 28 w 423"/>
                <a:gd name="T31" fmla="*/ 147 h 257"/>
                <a:gd name="T32" fmla="*/ 143 w 423"/>
                <a:gd name="T33" fmla="*/ 129 h 257"/>
                <a:gd name="T34" fmla="*/ 184 w 423"/>
                <a:gd name="T35" fmla="*/ 167 h 257"/>
                <a:gd name="T36" fmla="*/ 180 w 423"/>
                <a:gd name="T37" fmla="*/ 229 h 257"/>
                <a:gd name="T38" fmla="*/ 167 w 423"/>
                <a:gd name="T39" fmla="*/ 243 h 257"/>
                <a:gd name="T40" fmla="*/ 181 w 423"/>
                <a:gd name="T41" fmla="*/ 257 h 257"/>
                <a:gd name="T42" fmla="*/ 194 w 423"/>
                <a:gd name="T43" fmla="*/ 243 h 257"/>
                <a:gd name="T44" fmla="*/ 184 w 423"/>
                <a:gd name="T45" fmla="*/ 229 h 257"/>
                <a:gd name="T46" fmla="*/ 188 w 423"/>
                <a:gd name="T47" fmla="*/ 167 h 257"/>
                <a:gd name="T48" fmla="*/ 189 w 423"/>
                <a:gd name="T49" fmla="*/ 168 h 257"/>
                <a:gd name="T50" fmla="*/ 237 w 423"/>
                <a:gd name="T51" fmla="*/ 120 h 257"/>
                <a:gd name="T52" fmla="*/ 227 w 423"/>
                <a:gd name="T53" fmla="*/ 91 h 257"/>
                <a:gd name="T54" fmla="*/ 303 w 423"/>
                <a:gd name="T55" fmla="*/ 28 h 257"/>
                <a:gd name="T56" fmla="*/ 312 w 423"/>
                <a:gd name="T57" fmla="*/ 32 h 257"/>
                <a:gd name="T58" fmla="*/ 325 w 423"/>
                <a:gd name="T59" fmla="*/ 19 h 257"/>
                <a:gd name="T60" fmla="*/ 404 w 423"/>
                <a:gd name="T61" fmla="*/ 13 h 257"/>
                <a:gd name="T62" fmla="*/ 413 w 423"/>
                <a:gd name="T63" fmla="*/ 20 h 257"/>
                <a:gd name="T64" fmla="*/ 423 w 423"/>
                <a:gd name="T65" fmla="*/ 10 h 257"/>
                <a:gd name="T66" fmla="*/ 413 w 423"/>
                <a:gd name="T67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3" h="257">
                  <a:moveTo>
                    <a:pt x="413" y="0"/>
                  </a:moveTo>
                  <a:cubicBezTo>
                    <a:pt x="408" y="0"/>
                    <a:pt x="404" y="4"/>
                    <a:pt x="403" y="9"/>
                  </a:cubicBezTo>
                  <a:cubicBezTo>
                    <a:pt x="325" y="15"/>
                    <a:pt x="325" y="15"/>
                    <a:pt x="325" y="15"/>
                  </a:cubicBezTo>
                  <a:cubicBezTo>
                    <a:pt x="324" y="9"/>
                    <a:pt x="318" y="4"/>
                    <a:pt x="312" y="4"/>
                  </a:cubicBezTo>
                  <a:cubicBezTo>
                    <a:pt x="304" y="4"/>
                    <a:pt x="298" y="11"/>
                    <a:pt x="298" y="18"/>
                  </a:cubicBezTo>
                  <a:cubicBezTo>
                    <a:pt x="298" y="21"/>
                    <a:pt x="299" y="23"/>
                    <a:pt x="300" y="25"/>
                  </a:cubicBezTo>
                  <a:cubicBezTo>
                    <a:pt x="224" y="88"/>
                    <a:pt x="224" y="88"/>
                    <a:pt x="224" y="88"/>
                  </a:cubicBezTo>
                  <a:cubicBezTo>
                    <a:pt x="216" y="79"/>
                    <a:pt x="203" y="73"/>
                    <a:pt x="189" y="73"/>
                  </a:cubicBezTo>
                  <a:cubicBezTo>
                    <a:pt x="163" y="73"/>
                    <a:pt x="142" y="94"/>
                    <a:pt x="142" y="120"/>
                  </a:cubicBezTo>
                  <a:cubicBezTo>
                    <a:pt x="142" y="122"/>
                    <a:pt x="142" y="124"/>
                    <a:pt x="142" y="12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25" y="138"/>
                    <a:pt x="20" y="133"/>
                    <a:pt x="14" y="133"/>
                  </a:cubicBezTo>
                  <a:cubicBezTo>
                    <a:pt x="6" y="133"/>
                    <a:pt x="0" y="140"/>
                    <a:pt x="0" y="147"/>
                  </a:cubicBezTo>
                  <a:cubicBezTo>
                    <a:pt x="0" y="155"/>
                    <a:pt x="6" y="161"/>
                    <a:pt x="14" y="161"/>
                  </a:cubicBezTo>
                  <a:cubicBezTo>
                    <a:pt x="21" y="161"/>
                    <a:pt x="28" y="155"/>
                    <a:pt x="28" y="147"/>
                  </a:cubicBezTo>
                  <a:cubicBezTo>
                    <a:pt x="28" y="147"/>
                    <a:pt x="28" y="147"/>
                    <a:pt x="28" y="147"/>
                  </a:cubicBezTo>
                  <a:cubicBezTo>
                    <a:pt x="143" y="129"/>
                    <a:pt x="143" y="129"/>
                    <a:pt x="143" y="129"/>
                  </a:cubicBezTo>
                  <a:cubicBezTo>
                    <a:pt x="147" y="149"/>
                    <a:pt x="163" y="165"/>
                    <a:pt x="184" y="167"/>
                  </a:cubicBezTo>
                  <a:cubicBezTo>
                    <a:pt x="180" y="229"/>
                    <a:pt x="180" y="229"/>
                    <a:pt x="180" y="229"/>
                  </a:cubicBezTo>
                  <a:cubicBezTo>
                    <a:pt x="173" y="230"/>
                    <a:pt x="167" y="236"/>
                    <a:pt x="167" y="243"/>
                  </a:cubicBezTo>
                  <a:cubicBezTo>
                    <a:pt x="167" y="250"/>
                    <a:pt x="173" y="257"/>
                    <a:pt x="181" y="257"/>
                  </a:cubicBezTo>
                  <a:cubicBezTo>
                    <a:pt x="188" y="257"/>
                    <a:pt x="194" y="250"/>
                    <a:pt x="194" y="243"/>
                  </a:cubicBezTo>
                  <a:cubicBezTo>
                    <a:pt x="194" y="236"/>
                    <a:pt x="190" y="231"/>
                    <a:pt x="184" y="229"/>
                  </a:cubicBezTo>
                  <a:cubicBezTo>
                    <a:pt x="188" y="167"/>
                    <a:pt x="188" y="167"/>
                    <a:pt x="188" y="167"/>
                  </a:cubicBezTo>
                  <a:cubicBezTo>
                    <a:pt x="188" y="167"/>
                    <a:pt x="189" y="168"/>
                    <a:pt x="189" y="168"/>
                  </a:cubicBezTo>
                  <a:cubicBezTo>
                    <a:pt x="215" y="168"/>
                    <a:pt x="237" y="146"/>
                    <a:pt x="237" y="120"/>
                  </a:cubicBezTo>
                  <a:cubicBezTo>
                    <a:pt x="237" y="109"/>
                    <a:pt x="233" y="99"/>
                    <a:pt x="227" y="91"/>
                  </a:cubicBezTo>
                  <a:cubicBezTo>
                    <a:pt x="303" y="28"/>
                    <a:pt x="303" y="28"/>
                    <a:pt x="303" y="28"/>
                  </a:cubicBezTo>
                  <a:cubicBezTo>
                    <a:pt x="305" y="31"/>
                    <a:pt x="308" y="32"/>
                    <a:pt x="312" y="32"/>
                  </a:cubicBezTo>
                  <a:cubicBezTo>
                    <a:pt x="319" y="32"/>
                    <a:pt x="325" y="26"/>
                    <a:pt x="325" y="19"/>
                  </a:cubicBezTo>
                  <a:cubicBezTo>
                    <a:pt x="404" y="13"/>
                    <a:pt x="404" y="13"/>
                    <a:pt x="404" y="13"/>
                  </a:cubicBezTo>
                  <a:cubicBezTo>
                    <a:pt x="405" y="17"/>
                    <a:pt x="409" y="20"/>
                    <a:pt x="413" y="20"/>
                  </a:cubicBezTo>
                  <a:cubicBezTo>
                    <a:pt x="419" y="20"/>
                    <a:pt x="423" y="15"/>
                    <a:pt x="423" y="10"/>
                  </a:cubicBezTo>
                  <a:cubicBezTo>
                    <a:pt x="423" y="4"/>
                    <a:pt x="419" y="0"/>
                    <a:pt x="413" y="0"/>
                  </a:cubicBezTo>
                  <a:close/>
                </a:path>
              </a:pathLst>
            </a:custGeom>
            <a:solidFill>
              <a:srgbClr val="E2007A"/>
            </a:solidFill>
            <a:ln>
              <a:noFill/>
            </a:ln>
          </p:spPr>
          <p:txBody>
            <a:bodyPr vert="horz" wrap="square" lIns="91439" tIns="45720" rIns="91439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7" name="Группа 186">
            <a:extLst>
              <a:ext uri="{FF2B5EF4-FFF2-40B4-BE49-F238E27FC236}">
                <a16:creationId xmlns:a16="http://schemas.microsoft.com/office/drawing/2014/main" id="{22103A64-C602-4E14-8DAC-1E93B74336F1}"/>
              </a:ext>
            </a:extLst>
          </p:cNvPr>
          <p:cNvGrpSpPr/>
          <p:nvPr/>
        </p:nvGrpSpPr>
        <p:grpSpPr>
          <a:xfrm>
            <a:off x="1071173" y="4955190"/>
            <a:ext cx="2705528" cy="1565626"/>
            <a:chOff x="861329" y="10158096"/>
            <a:chExt cx="3111658" cy="1565626"/>
          </a:xfrm>
          <a:effectLst>
            <a:outerShdw blurRad="127000" dist="63500" dir="2700000" algn="tl" rotWithShape="0">
              <a:prstClr val="black">
                <a:alpha val="18000"/>
              </a:prstClr>
            </a:outerShdw>
          </a:effectLst>
        </p:grpSpPr>
        <p:sp>
          <p:nvSpPr>
            <p:cNvPr id="188" name="Прямоугольник: скругленные углы 143">
              <a:extLst>
                <a:ext uri="{FF2B5EF4-FFF2-40B4-BE49-F238E27FC236}">
                  <a16:creationId xmlns:a16="http://schemas.microsoft.com/office/drawing/2014/main" id="{A702F28D-A1C5-451A-90A1-DD34D03D33C4}"/>
                </a:ext>
              </a:extLst>
            </p:cNvPr>
            <p:cNvSpPr/>
            <p:nvPr/>
          </p:nvSpPr>
          <p:spPr>
            <a:xfrm>
              <a:off x="861329" y="10158096"/>
              <a:ext cx="2819501" cy="1565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9" tIns="45720" rIns="91439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1000" dirty="0"/>
            </a:p>
          </p:txBody>
        </p:sp>
        <p:sp>
          <p:nvSpPr>
            <p:cNvPr id="189" name="Прямоугольник 188">
              <a:extLst>
                <a:ext uri="{FF2B5EF4-FFF2-40B4-BE49-F238E27FC236}">
                  <a16:creationId xmlns:a16="http://schemas.microsoft.com/office/drawing/2014/main" id="{EFD310A6-4C1D-432B-9596-91785CCC4175}"/>
                </a:ext>
              </a:extLst>
            </p:cNvPr>
            <p:cNvSpPr/>
            <p:nvPr/>
          </p:nvSpPr>
          <p:spPr>
            <a:xfrm>
              <a:off x="1157467" y="10381215"/>
              <a:ext cx="281552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2065" marR="465481">
                <a:spcBef>
                  <a:spcPts val="11"/>
                </a:spcBef>
                <a:tabLst>
                  <a:tab pos="60964" algn="l"/>
                </a:tabLst>
              </a:pPr>
              <a:r>
                <a:rPr lang="ru-RU" sz="1000" spc="-11" dirty="0">
                  <a:solidFill>
                    <a:srgbClr val="414042"/>
                  </a:solidFill>
                  <a:latin typeface="Arial"/>
                  <a:cs typeface="Arial"/>
                </a:rPr>
                <a:t>Программа разработана совместно с отраслевыми </a:t>
              </a:r>
              <a:r>
                <a:rPr lang="ru-RU" sz="1000" spc="-11" dirty="0" smtClean="0">
                  <a:solidFill>
                    <a:srgbClr val="414042"/>
                  </a:solidFill>
                  <a:latin typeface="Arial"/>
                  <a:cs typeface="Arial"/>
                </a:rPr>
                <a:t>экспертами на основании многолетнего опыта организации закупок организаций атомной отрасли</a:t>
              </a:r>
              <a:endParaRPr lang="ru-RU" sz="1000" dirty="0">
                <a:solidFill>
                  <a:srgbClr val="414042"/>
                </a:solidFill>
                <a:latin typeface="Arial"/>
                <a:cs typeface="Arial"/>
              </a:endParaRPr>
            </a:p>
          </p:txBody>
        </p:sp>
      </p:grpSp>
      <p:cxnSp>
        <p:nvCxnSpPr>
          <p:cNvPr id="190" name="Прямая соединительная линия 189">
            <a:extLst>
              <a:ext uri="{FF2B5EF4-FFF2-40B4-BE49-F238E27FC236}">
                <a16:creationId xmlns:a16="http://schemas.microsoft.com/office/drawing/2014/main" id="{9E1D78FE-B609-4DE2-A526-C773ACFE6C66}"/>
              </a:ext>
            </a:extLst>
          </p:cNvPr>
          <p:cNvCxnSpPr>
            <a:cxnSpLocks/>
          </p:cNvCxnSpPr>
          <p:nvPr/>
        </p:nvCxnSpPr>
        <p:spPr>
          <a:xfrm>
            <a:off x="1057859" y="6351954"/>
            <a:ext cx="2464816" cy="0"/>
          </a:xfrm>
          <a:prstGeom prst="line">
            <a:avLst/>
          </a:prstGeom>
          <a:ln w="28575">
            <a:solidFill>
              <a:srgbClr val="E200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Freeform 5">
            <a:extLst>
              <a:ext uri="{FF2B5EF4-FFF2-40B4-BE49-F238E27FC236}">
                <a16:creationId xmlns:a16="http://schemas.microsoft.com/office/drawing/2014/main" id="{BE72A7F0-512D-49D6-A5D4-EBD4AD07BA9E}"/>
              </a:ext>
            </a:extLst>
          </p:cNvPr>
          <p:cNvSpPr>
            <a:spLocks/>
          </p:cNvSpPr>
          <p:nvPr/>
        </p:nvSpPr>
        <p:spPr bwMode="auto">
          <a:xfrm rot="15905781">
            <a:off x="1101321" y="5069734"/>
            <a:ext cx="366913" cy="221737"/>
          </a:xfrm>
          <a:custGeom>
            <a:avLst/>
            <a:gdLst>
              <a:gd name="T0" fmla="*/ 413 w 423"/>
              <a:gd name="T1" fmla="*/ 0 h 257"/>
              <a:gd name="T2" fmla="*/ 403 w 423"/>
              <a:gd name="T3" fmla="*/ 9 h 257"/>
              <a:gd name="T4" fmla="*/ 325 w 423"/>
              <a:gd name="T5" fmla="*/ 15 h 257"/>
              <a:gd name="T6" fmla="*/ 312 w 423"/>
              <a:gd name="T7" fmla="*/ 4 h 257"/>
              <a:gd name="T8" fmla="*/ 298 w 423"/>
              <a:gd name="T9" fmla="*/ 18 h 257"/>
              <a:gd name="T10" fmla="*/ 300 w 423"/>
              <a:gd name="T11" fmla="*/ 25 h 257"/>
              <a:gd name="T12" fmla="*/ 224 w 423"/>
              <a:gd name="T13" fmla="*/ 88 h 257"/>
              <a:gd name="T14" fmla="*/ 189 w 423"/>
              <a:gd name="T15" fmla="*/ 73 h 257"/>
              <a:gd name="T16" fmla="*/ 142 w 423"/>
              <a:gd name="T17" fmla="*/ 120 h 257"/>
              <a:gd name="T18" fmla="*/ 142 w 423"/>
              <a:gd name="T19" fmla="*/ 125 h 257"/>
              <a:gd name="T20" fmla="*/ 27 w 423"/>
              <a:gd name="T21" fmla="*/ 143 h 257"/>
              <a:gd name="T22" fmla="*/ 14 w 423"/>
              <a:gd name="T23" fmla="*/ 133 h 257"/>
              <a:gd name="T24" fmla="*/ 0 w 423"/>
              <a:gd name="T25" fmla="*/ 147 h 257"/>
              <a:gd name="T26" fmla="*/ 14 w 423"/>
              <a:gd name="T27" fmla="*/ 161 h 257"/>
              <a:gd name="T28" fmla="*/ 28 w 423"/>
              <a:gd name="T29" fmla="*/ 147 h 257"/>
              <a:gd name="T30" fmla="*/ 28 w 423"/>
              <a:gd name="T31" fmla="*/ 147 h 257"/>
              <a:gd name="T32" fmla="*/ 143 w 423"/>
              <a:gd name="T33" fmla="*/ 129 h 257"/>
              <a:gd name="T34" fmla="*/ 184 w 423"/>
              <a:gd name="T35" fmla="*/ 167 h 257"/>
              <a:gd name="T36" fmla="*/ 180 w 423"/>
              <a:gd name="T37" fmla="*/ 229 h 257"/>
              <a:gd name="T38" fmla="*/ 167 w 423"/>
              <a:gd name="T39" fmla="*/ 243 h 257"/>
              <a:gd name="T40" fmla="*/ 181 w 423"/>
              <a:gd name="T41" fmla="*/ 257 h 257"/>
              <a:gd name="T42" fmla="*/ 194 w 423"/>
              <a:gd name="T43" fmla="*/ 243 h 257"/>
              <a:gd name="T44" fmla="*/ 184 w 423"/>
              <a:gd name="T45" fmla="*/ 229 h 257"/>
              <a:gd name="T46" fmla="*/ 188 w 423"/>
              <a:gd name="T47" fmla="*/ 167 h 257"/>
              <a:gd name="T48" fmla="*/ 189 w 423"/>
              <a:gd name="T49" fmla="*/ 168 h 257"/>
              <a:gd name="T50" fmla="*/ 237 w 423"/>
              <a:gd name="T51" fmla="*/ 120 h 257"/>
              <a:gd name="T52" fmla="*/ 227 w 423"/>
              <a:gd name="T53" fmla="*/ 91 h 257"/>
              <a:gd name="T54" fmla="*/ 303 w 423"/>
              <a:gd name="T55" fmla="*/ 28 h 257"/>
              <a:gd name="T56" fmla="*/ 312 w 423"/>
              <a:gd name="T57" fmla="*/ 32 h 257"/>
              <a:gd name="T58" fmla="*/ 325 w 423"/>
              <a:gd name="T59" fmla="*/ 19 h 257"/>
              <a:gd name="T60" fmla="*/ 404 w 423"/>
              <a:gd name="T61" fmla="*/ 13 h 257"/>
              <a:gd name="T62" fmla="*/ 413 w 423"/>
              <a:gd name="T63" fmla="*/ 20 h 257"/>
              <a:gd name="T64" fmla="*/ 423 w 423"/>
              <a:gd name="T65" fmla="*/ 10 h 257"/>
              <a:gd name="T66" fmla="*/ 413 w 423"/>
              <a:gd name="T67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23" h="257">
                <a:moveTo>
                  <a:pt x="413" y="0"/>
                </a:moveTo>
                <a:cubicBezTo>
                  <a:pt x="408" y="0"/>
                  <a:pt x="404" y="4"/>
                  <a:pt x="403" y="9"/>
                </a:cubicBezTo>
                <a:cubicBezTo>
                  <a:pt x="325" y="15"/>
                  <a:pt x="325" y="15"/>
                  <a:pt x="325" y="15"/>
                </a:cubicBezTo>
                <a:cubicBezTo>
                  <a:pt x="324" y="9"/>
                  <a:pt x="318" y="4"/>
                  <a:pt x="312" y="4"/>
                </a:cubicBezTo>
                <a:cubicBezTo>
                  <a:pt x="304" y="4"/>
                  <a:pt x="298" y="11"/>
                  <a:pt x="298" y="18"/>
                </a:cubicBezTo>
                <a:cubicBezTo>
                  <a:pt x="298" y="21"/>
                  <a:pt x="299" y="23"/>
                  <a:pt x="300" y="25"/>
                </a:cubicBezTo>
                <a:cubicBezTo>
                  <a:pt x="224" y="88"/>
                  <a:pt x="224" y="88"/>
                  <a:pt x="224" y="88"/>
                </a:cubicBezTo>
                <a:cubicBezTo>
                  <a:pt x="216" y="79"/>
                  <a:pt x="203" y="73"/>
                  <a:pt x="189" y="73"/>
                </a:cubicBezTo>
                <a:cubicBezTo>
                  <a:pt x="163" y="73"/>
                  <a:pt x="142" y="94"/>
                  <a:pt x="142" y="120"/>
                </a:cubicBezTo>
                <a:cubicBezTo>
                  <a:pt x="142" y="122"/>
                  <a:pt x="142" y="124"/>
                  <a:pt x="142" y="125"/>
                </a:cubicBezTo>
                <a:cubicBezTo>
                  <a:pt x="27" y="143"/>
                  <a:pt x="27" y="143"/>
                  <a:pt x="27" y="143"/>
                </a:cubicBezTo>
                <a:cubicBezTo>
                  <a:pt x="25" y="138"/>
                  <a:pt x="20" y="133"/>
                  <a:pt x="14" y="133"/>
                </a:cubicBezTo>
                <a:cubicBezTo>
                  <a:pt x="6" y="133"/>
                  <a:pt x="0" y="140"/>
                  <a:pt x="0" y="147"/>
                </a:cubicBezTo>
                <a:cubicBezTo>
                  <a:pt x="0" y="155"/>
                  <a:pt x="6" y="161"/>
                  <a:pt x="14" y="161"/>
                </a:cubicBezTo>
                <a:cubicBezTo>
                  <a:pt x="21" y="161"/>
                  <a:pt x="28" y="155"/>
                  <a:pt x="28" y="147"/>
                </a:cubicBezTo>
                <a:cubicBezTo>
                  <a:pt x="28" y="147"/>
                  <a:pt x="28" y="147"/>
                  <a:pt x="28" y="147"/>
                </a:cubicBezTo>
                <a:cubicBezTo>
                  <a:pt x="143" y="129"/>
                  <a:pt x="143" y="129"/>
                  <a:pt x="143" y="129"/>
                </a:cubicBezTo>
                <a:cubicBezTo>
                  <a:pt x="147" y="149"/>
                  <a:pt x="163" y="165"/>
                  <a:pt x="184" y="167"/>
                </a:cubicBezTo>
                <a:cubicBezTo>
                  <a:pt x="180" y="229"/>
                  <a:pt x="180" y="229"/>
                  <a:pt x="180" y="229"/>
                </a:cubicBezTo>
                <a:cubicBezTo>
                  <a:pt x="173" y="230"/>
                  <a:pt x="167" y="236"/>
                  <a:pt x="167" y="243"/>
                </a:cubicBezTo>
                <a:cubicBezTo>
                  <a:pt x="167" y="250"/>
                  <a:pt x="173" y="257"/>
                  <a:pt x="181" y="257"/>
                </a:cubicBezTo>
                <a:cubicBezTo>
                  <a:pt x="188" y="257"/>
                  <a:pt x="194" y="250"/>
                  <a:pt x="194" y="243"/>
                </a:cubicBezTo>
                <a:cubicBezTo>
                  <a:pt x="194" y="236"/>
                  <a:pt x="190" y="231"/>
                  <a:pt x="184" y="229"/>
                </a:cubicBezTo>
                <a:cubicBezTo>
                  <a:pt x="188" y="167"/>
                  <a:pt x="188" y="167"/>
                  <a:pt x="188" y="167"/>
                </a:cubicBezTo>
                <a:cubicBezTo>
                  <a:pt x="188" y="167"/>
                  <a:pt x="189" y="168"/>
                  <a:pt x="189" y="168"/>
                </a:cubicBezTo>
                <a:cubicBezTo>
                  <a:pt x="215" y="168"/>
                  <a:pt x="237" y="146"/>
                  <a:pt x="237" y="120"/>
                </a:cubicBezTo>
                <a:cubicBezTo>
                  <a:pt x="237" y="109"/>
                  <a:pt x="233" y="99"/>
                  <a:pt x="227" y="91"/>
                </a:cubicBezTo>
                <a:cubicBezTo>
                  <a:pt x="303" y="28"/>
                  <a:pt x="303" y="28"/>
                  <a:pt x="303" y="28"/>
                </a:cubicBezTo>
                <a:cubicBezTo>
                  <a:pt x="305" y="31"/>
                  <a:pt x="308" y="32"/>
                  <a:pt x="312" y="32"/>
                </a:cubicBezTo>
                <a:cubicBezTo>
                  <a:pt x="319" y="32"/>
                  <a:pt x="325" y="26"/>
                  <a:pt x="325" y="19"/>
                </a:cubicBezTo>
                <a:cubicBezTo>
                  <a:pt x="404" y="13"/>
                  <a:pt x="404" y="13"/>
                  <a:pt x="404" y="13"/>
                </a:cubicBezTo>
                <a:cubicBezTo>
                  <a:pt x="405" y="17"/>
                  <a:pt x="409" y="20"/>
                  <a:pt x="413" y="20"/>
                </a:cubicBezTo>
                <a:cubicBezTo>
                  <a:pt x="419" y="20"/>
                  <a:pt x="423" y="15"/>
                  <a:pt x="423" y="10"/>
                </a:cubicBezTo>
                <a:cubicBezTo>
                  <a:pt x="423" y="4"/>
                  <a:pt x="419" y="0"/>
                  <a:pt x="413" y="0"/>
                </a:cubicBezTo>
                <a:close/>
              </a:path>
            </a:pathLst>
          </a:custGeom>
          <a:solidFill>
            <a:srgbClr val="E2007A"/>
          </a:solidFill>
          <a:ln>
            <a:noFill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2" name="Прямоугольник: скругленные углы 206">
            <a:extLst>
              <a:ext uri="{FF2B5EF4-FFF2-40B4-BE49-F238E27FC236}">
                <a16:creationId xmlns:a16="http://schemas.microsoft.com/office/drawing/2014/main" id="{AC2E26F5-472A-4F3E-8C41-342509CFD78F}"/>
              </a:ext>
            </a:extLst>
          </p:cNvPr>
          <p:cNvSpPr/>
          <p:nvPr/>
        </p:nvSpPr>
        <p:spPr>
          <a:xfrm>
            <a:off x="530506" y="9426423"/>
            <a:ext cx="6597351" cy="3309936"/>
          </a:xfrm>
          <a:prstGeom prst="roundRect">
            <a:avLst>
              <a:gd name="adj" fmla="val 4881"/>
            </a:avLst>
          </a:prstGeom>
          <a:solidFill>
            <a:srgbClr val="6CACE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1" rIns="91439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93" name="Прямоугольник 192">
            <a:extLst>
              <a:ext uri="{FF2B5EF4-FFF2-40B4-BE49-F238E27FC236}">
                <a16:creationId xmlns:a16="http://schemas.microsoft.com/office/drawing/2014/main" id="{77BEF644-4341-4BEF-9854-EF4B67A9CD9D}"/>
              </a:ext>
            </a:extLst>
          </p:cNvPr>
          <p:cNvSpPr/>
          <p:nvPr/>
        </p:nvSpPr>
        <p:spPr>
          <a:xfrm>
            <a:off x="517945" y="11965824"/>
            <a:ext cx="3663888" cy="594070"/>
          </a:xfrm>
          <a:prstGeom prst="rect">
            <a:avLst/>
          </a:prstGeom>
          <a:solidFill>
            <a:srgbClr val="6CAC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Прямоугольник 193">
            <a:extLst>
              <a:ext uri="{FF2B5EF4-FFF2-40B4-BE49-F238E27FC236}">
                <a16:creationId xmlns:a16="http://schemas.microsoft.com/office/drawing/2014/main" id="{77BEF644-4341-4BEF-9854-EF4B67A9CD9D}"/>
              </a:ext>
            </a:extLst>
          </p:cNvPr>
          <p:cNvSpPr/>
          <p:nvPr/>
        </p:nvSpPr>
        <p:spPr>
          <a:xfrm>
            <a:off x="4030257" y="11965824"/>
            <a:ext cx="3083752" cy="594737"/>
          </a:xfrm>
          <a:prstGeom prst="rect">
            <a:avLst/>
          </a:prstGeom>
          <a:solidFill>
            <a:srgbClr val="025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object 89">
            <a:extLst>
              <a:ext uri="{FF2B5EF4-FFF2-40B4-BE49-F238E27FC236}">
                <a16:creationId xmlns:a16="http://schemas.microsoft.com/office/drawing/2014/main" id="{A9DC1A9C-F98E-4D92-95BF-4A86EA04BD9A}"/>
              </a:ext>
            </a:extLst>
          </p:cNvPr>
          <p:cNvSpPr txBox="1"/>
          <p:nvPr/>
        </p:nvSpPr>
        <p:spPr>
          <a:xfrm>
            <a:off x="4342410" y="11977244"/>
            <a:ext cx="2664728" cy="38228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z="8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6578" marR="87639">
              <a:lnSpc>
                <a:spcPct val="108700"/>
              </a:lnSpc>
            </a:pPr>
            <a:r>
              <a:rPr lang="ru-RU" sz="802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окончании обучения вы получите сертификат</a:t>
            </a:r>
            <a:endParaRPr lang="ru-RU" sz="8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6" name="Рисунок 195">
            <a:extLst>
              <a:ext uri="{FF2B5EF4-FFF2-40B4-BE49-F238E27FC236}">
                <a16:creationId xmlns:a16="http://schemas.microsoft.com/office/drawing/2014/main" id="{E3818364-60D0-44A9-B0B9-83B778D2DB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41346" y="12082053"/>
            <a:ext cx="331951" cy="328436"/>
          </a:xfrm>
          <a:prstGeom prst="rect">
            <a:avLst/>
          </a:prstGeom>
        </p:spPr>
      </p:pic>
      <p:sp>
        <p:nvSpPr>
          <p:cNvPr id="197" name="object 66">
            <a:extLst>
              <a:ext uri="{FF2B5EF4-FFF2-40B4-BE49-F238E27FC236}">
                <a16:creationId xmlns:a16="http://schemas.microsoft.com/office/drawing/2014/main" id="{00648EC0-C30B-4F55-9AFA-D109FCF94261}"/>
              </a:ext>
            </a:extLst>
          </p:cNvPr>
          <p:cNvSpPr txBox="1"/>
          <p:nvPr/>
        </p:nvSpPr>
        <p:spPr>
          <a:xfrm>
            <a:off x="822993" y="9968431"/>
            <a:ext cx="2910840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Обзор основных этапов закупочной деятельности: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закупочной деятельности</a:t>
            </a:r>
          </a:p>
          <a:p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закупочной деятельности атомной области: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Обзор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электронных торговых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площадок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закупок атомной отрасли</a:t>
            </a:r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закупочной документации: на что стоит обратить внимании при изучении процедуры </a:t>
            </a:r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закупки:</a:t>
            </a:r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виды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23232"/>
                </a:solidFill>
                <a:latin typeface="Arial" panose="020B0604020202020204" pitchFamily="34" charset="0"/>
              </a:rPr>
              <a:t>Требования к поставщику атомной отрасли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23232"/>
                </a:solidFill>
                <a:latin typeface="Arial" panose="020B0604020202020204" pitchFamily="34" charset="0"/>
              </a:rPr>
              <a:t>Аудит достоверности данных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13">
              <a:buSzPct val="125000"/>
              <a:tabLst>
                <a:tab pos="214648" algn="l"/>
              </a:tabLst>
            </a:pPr>
            <a:endParaRPr lang="ru-RU" sz="8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198" name="object 66">
            <a:extLst>
              <a:ext uri="{FF2B5EF4-FFF2-40B4-BE49-F238E27FC236}">
                <a16:creationId xmlns:a16="http://schemas.microsoft.com/office/drawing/2014/main" id="{110B0C2A-99AC-4CB4-AAA7-7433BAF8EF70}"/>
              </a:ext>
            </a:extLst>
          </p:cNvPr>
          <p:cNvSpPr txBox="1"/>
          <p:nvPr/>
        </p:nvSpPr>
        <p:spPr>
          <a:xfrm>
            <a:off x="4073580" y="9960977"/>
            <a:ext cx="263832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закупках</a:t>
            </a:r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Запросы на разъяснение процедур закупки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подачи заявок на участие в закупке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заполнения технического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проведения процедур закупок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рассмотрения заявок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заключения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>
            <a:extLst>
              <a:ext uri="{FF2B5EF4-FFF2-40B4-BE49-F238E27FC236}">
                <a16:creationId xmlns:a16="http://schemas.microsoft.com/office/drawing/2014/main" id="{9FA9C5AF-D2B3-43D8-A373-14AE7B12ADF4}"/>
              </a:ext>
            </a:extLst>
          </p:cNvPr>
          <p:cNvSpPr txBox="1"/>
          <p:nvPr/>
        </p:nvSpPr>
        <p:spPr>
          <a:xfrm>
            <a:off x="779390" y="9516966"/>
            <a:ext cx="3072753" cy="28943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201" b="1" spc="-11" dirty="0">
                <a:solidFill>
                  <a:srgbClr val="333333"/>
                </a:solidFill>
                <a:latin typeface="Arial"/>
                <a:cs typeface="Arial"/>
              </a:rPr>
              <a:t>Структура и содержание программы</a:t>
            </a:r>
            <a:endParaRPr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pic>
        <p:nvPicPr>
          <p:cNvPr id="200" name="Рисунок 199">
            <a:extLst>
              <a:ext uri="{FF2B5EF4-FFF2-40B4-BE49-F238E27FC236}">
                <a16:creationId xmlns:a16="http://schemas.microsoft.com/office/drawing/2014/main" id="{380D5B45-5680-4B98-B2FB-DAB6962569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1676" y="12096498"/>
            <a:ext cx="331951" cy="328434"/>
          </a:xfrm>
          <a:prstGeom prst="rect">
            <a:avLst/>
          </a:prstGeom>
        </p:spPr>
      </p:pic>
      <p:grpSp>
        <p:nvGrpSpPr>
          <p:cNvPr id="201" name="Группа 200"/>
          <p:cNvGrpSpPr/>
          <p:nvPr/>
        </p:nvGrpSpPr>
        <p:grpSpPr>
          <a:xfrm>
            <a:off x="1186726" y="12003022"/>
            <a:ext cx="551180" cy="535439"/>
            <a:chOff x="2736850" y="12746100"/>
            <a:chExt cx="551180" cy="373884"/>
          </a:xfrm>
        </p:grpSpPr>
        <p:sp>
          <p:nvSpPr>
            <p:cNvPr id="202" name="object 106">
              <a:extLst>
                <a:ext uri="{FF2B5EF4-FFF2-40B4-BE49-F238E27FC236}">
                  <a16:creationId xmlns:a16="http://schemas.microsoft.com/office/drawing/2014/main" id="{D951ADE5-ACD6-4462-941B-606D0E94D2A2}"/>
                </a:ext>
              </a:extLst>
            </p:cNvPr>
            <p:cNvSpPr txBox="1"/>
            <p:nvPr/>
          </p:nvSpPr>
          <p:spPr>
            <a:xfrm>
              <a:off x="2736850" y="12746100"/>
              <a:ext cx="551180" cy="254046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R="5080">
                <a:lnSpc>
                  <a:spcPct val="108700"/>
                </a:lnSpc>
                <a:spcBef>
                  <a:spcPts val="89"/>
                </a:spcBef>
              </a:pPr>
              <a:r>
                <a:rPr lang="ru-RU" sz="2100" b="1" dirty="0">
                  <a:solidFill>
                    <a:srgbClr val="025EA1"/>
                  </a:solidFill>
                  <a:latin typeface="Arial"/>
                  <a:cs typeface="Arial"/>
                </a:rPr>
                <a:t>7</a:t>
              </a:r>
              <a:r>
                <a:rPr lang="ru-RU" sz="2100" b="1" dirty="0" smtClean="0">
                  <a:solidFill>
                    <a:srgbClr val="025EA1"/>
                  </a:solidFill>
                  <a:latin typeface="Arial"/>
                  <a:cs typeface="Arial"/>
                </a:rPr>
                <a:t>0</a:t>
              </a:r>
              <a:r>
                <a:rPr lang="ru-RU" sz="2100" b="1" dirty="0">
                  <a:solidFill>
                    <a:srgbClr val="025EA1"/>
                  </a:solidFill>
                  <a:latin typeface="Arial"/>
                  <a:cs typeface="Arial"/>
                </a:rPr>
                <a:t>%</a:t>
              </a:r>
              <a:endParaRPr sz="2100" dirty="0">
                <a:solidFill>
                  <a:srgbClr val="414042"/>
                </a:solidFill>
                <a:latin typeface="Arial"/>
                <a:cs typeface="Arial"/>
              </a:endParaRPr>
            </a:p>
          </p:txBody>
        </p:sp>
        <p:sp>
          <p:nvSpPr>
            <p:cNvPr id="203" name="object 106">
              <a:extLst>
                <a:ext uri="{FF2B5EF4-FFF2-40B4-BE49-F238E27FC236}">
                  <a16:creationId xmlns:a16="http://schemas.microsoft.com/office/drawing/2014/main" id="{D951ADE5-ACD6-4462-941B-606D0E94D2A2}"/>
                </a:ext>
              </a:extLst>
            </p:cNvPr>
            <p:cNvSpPr txBox="1"/>
            <p:nvPr/>
          </p:nvSpPr>
          <p:spPr>
            <a:xfrm>
              <a:off x="2736850" y="12973918"/>
              <a:ext cx="505460" cy="146066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R="5080">
                <a:lnSpc>
                  <a:spcPct val="108700"/>
                </a:lnSpc>
                <a:spcBef>
                  <a:spcPts val="89"/>
                </a:spcBef>
              </a:pPr>
              <a:r>
                <a:rPr sz="802" b="1" spc="-11" dirty="0" err="1">
                  <a:solidFill>
                    <a:srgbClr val="414042"/>
                  </a:solidFill>
                  <a:latin typeface="Arial"/>
                  <a:cs typeface="Arial"/>
                </a:rPr>
                <a:t>практики</a:t>
              </a:r>
              <a:endParaRPr sz="802" dirty="0">
                <a:solidFill>
                  <a:srgbClr val="414042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204" name="Группа 203"/>
          <p:cNvGrpSpPr/>
          <p:nvPr/>
        </p:nvGrpSpPr>
        <p:grpSpPr>
          <a:xfrm>
            <a:off x="1807756" y="12003029"/>
            <a:ext cx="549275" cy="527819"/>
            <a:chOff x="3308350" y="12746100"/>
            <a:chExt cx="549275" cy="368563"/>
          </a:xfrm>
        </p:grpSpPr>
        <p:sp>
          <p:nvSpPr>
            <p:cNvPr id="205" name="object 106">
              <a:extLst>
                <a:ext uri="{FF2B5EF4-FFF2-40B4-BE49-F238E27FC236}">
                  <a16:creationId xmlns:a16="http://schemas.microsoft.com/office/drawing/2014/main" id="{D951ADE5-ACD6-4462-941B-606D0E94D2A2}"/>
                </a:ext>
              </a:extLst>
            </p:cNvPr>
            <p:cNvSpPr txBox="1"/>
            <p:nvPr/>
          </p:nvSpPr>
          <p:spPr>
            <a:xfrm>
              <a:off x="3308350" y="12746100"/>
              <a:ext cx="549275" cy="254046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R="5080">
                <a:lnSpc>
                  <a:spcPct val="108700"/>
                </a:lnSpc>
                <a:spcBef>
                  <a:spcPts val="89"/>
                </a:spcBef>
              </a:pPr>
              <a:r>
                <a:rPr lang="ru-RU" sz="2100" b="1" dirty="0">
                  <a:solidFill>
                    <a:srgbClr val="6CACE4"/>
                  </a:solidFill>
                  <a:latin typeface="Arial"/>
                  <a:cs typeface="Arial"/>
                </a:rPr>
                <a:t>3</a:t>
              </a:r>
              <a:r>
                <a:rPr lang="ru-RU" sz="2100" b="1" dirty="0" smtClean="0">
                  <a:solidFill>
                    <a:srgbClr val="6CACE4"/>
                  </a:solidFill>
                  <a:latin typeface="Arial"/>
                  <a:cs typeface="Arial"/>
                </a:rPr>
                <a:t>0</a:t>
              </a:r>
              <a:r>
                <a:rPr lang="ru-RU" sz="2100" b="1" dirty="0">
                  <a:solidFill>
                    <a:srgbClr val="6CACE4"/>
                  </a:solidFill>
                  <a:latin typeface="Arial"/>
                  <a:cs typeface="Arial"/>
                </a:rPr>
                <a:t>%</a:t>
              </a:r>
              <a:endParaRPr sz="2100" dirty="0">
                <a:solidFill>
                  <a:srgbClr val="6CACE4"/>
                </a:solidFill>
                <a:latin typeface="Arial"/>
                <a:cs typeface="Arial"/>
              </a:endParaRPr>
            </a:p>
          </p:txBody>
        </p:sp>
        <p:sp>
          <p:nvSpPr>
            <p:cNvPr id="206" name="object 106">
              <a:extLst>
                <a:ext uri="{FF2B5EF4-FFF2-40B4-BE49-F238E27FC236}">
                  <a16:creationId xmlns:a16="http://schemas.microsoft.com/office/drawing/2014/main" id="{D951ADE5-ACD6-4462-941B-606D0E94D2A2}"/>
                </a:ext>
              </a:extLst>
            </p:cNvPr>
            <p:cNvSpPr txBox="1"/>
            <p:nvPr/>
          </p:nvSpPr>
          <p:spPr>
            <a:xfrm>
              <a:off x="3308350" y="12968597"/>
              <a:ext cx="410210" cy="146066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R="5080">
                <a:lnSpc>
                  <a:spcPct val="108700"/>
                </a:lnSpc>
                <a:spcBef>
                  <a:spcPts val="89"/>
                </a:spcBef>
              </a:pPr>
              <a:r>
                <a:rPr lang="ru-RU" sz="802" b="1" spc="-11" dirty="0">
                  <a:solidFill>
                    <a:srgbClr val="414042"/>
                  </a:solidFill>
                  <a:latin typeface="Arial"/>
                  <a:cs typeface="Arial"/>
                </a:rPr>
                <a:t>теории</a:t>
              </a:r>
              <a:endParaRPr sz="802" dirty="0">
                <a:solidFill>
                  <a:srgbClr val="414042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07" name="object 66">
            <a:extLst>
              <a:ext uri="{FF2B5EF4-FFF2-40B4-BE49-F238E27FC236}">
                <a16:creationId xmlns:a16="http://schemas.microsoft.com/office/drawing/2014/main" id="{9E3657CE-674F-4E93-9227-F0FA5B6D5039}"/>
              </a:ext>
            </a:extLst>
          </p:cNvPr>
          <p:cNvSpPr txBox="1"/>
          <p:nvPr/>
        </p:nvSpPr>
        <p:spPr>
          <a:xfrm>
            <a:off x="4080636" y="10931424"/>
            <a:ext cx="2638329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endParaRPr lang="ru-RU" sz="8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обжалование действий заказчика</a:t>
            </a:r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закупочной деятельности в атомной отрасли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особенностях подачи жалобы</a:t>
            </a:r>
          </a:p>
          <a:p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участию в закупках</a:t>
            </a:r>
          </a:p>
          <a:p>
            <a:endParaRPr lang="ru-RU" sz="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8" name="Группа 207"/>
          <p:cNvGrpSpPr/>
          <p:nvPr/>
        </p:nvGrpSpPr>
        <p:grpSpPr>
          <a:xfrm>
            <a:off x="4393294" y="1059361"/>
            <a:ext cx="2766616" cy="2482966"/>
            <a:chOff x="1044575" y="1692275"/>
            <a:chExt cx="3428167" cy="3076691"/>
          </a:xfrm>
        </p:grpSpPr>
        <p:grpSp>
          <p:nvGrpSpPr>
            <p:cNvPr id="209" name="Группа 208"/>
            <p:cNvGrpSpPr/>
            <p:nvPr/>
          </p:nvGrpSpPr>
          <p:grpSpPr>
            <a:xfrm>
              <a:off x="3639304" y="3935528"/>
              <a:ext cx="833438" cy="833438"/>
              <a:chOff x="5424488" y="4870451"/>
              <a:chExt cx="833438" cy="833438"/>
            </a:xfrm>
            <a:solidFill>
              <a:srgbClr val="A7CCED"/>
            </a:solidFill>
          </p:grpSpPr>
          <p:sp>
            <p:nvSpPr>
              <p:cNvPr id="281" name="Freeform 84"/>
              <p:cNvSpPr>
                <a:spLocks/>
              </p:cNvSpPr>
              <p:nvPr/>
            </p:nvSpPr>
            <p:spPr bwMode="auto">
              <a:xfrm>
                <a:off x="5508626" y="5026026"/>
                <a:ext cx="593725" cy="595313"/>
              </a:xfrm>
              <a:custGeom>
                <a:avLst/>
                <a:gdLst>
                  <a:gd name="T0" fmla="*/ 4 w 249"/>
                  <a:gd name="T1" fmla="*/ 0 h 249"/>
                  <a:gd name="T2" fmla="*/ 0 w 249"/>
                  <a:gd name="T3" fmla="*/ 5 h 249"/>
                  <a:gd name="T4" fmla="*/ 245 w 249"/>
                  <a:gd name="T5" fmla="*/ 249 h 249"/>
                  <a:gd name="T6" fmla="*/ 249 w 249"/>
                  <a:gd name="T7" fmla="*/ 245 h 249"/>
                  <a:gd name="T8" fmla="*/ 4 w 249"/>
                  <a:gd name="T9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9" h="249">
                    <a:moveTo>
                      <a:pt x="4" y="0"/>
                    </a:moveTo>
                    <a:cubicBezTo>
                      <a:pt x="3" y="2"/>
                      <a:pt x="1" y="3"/>
                      <a:pt x="0" y="5"/>
                    </a:cubicBezTo>
                    <a:cubicBezTo>
                      <a:pt x="245" y="249"/>
                      <a:pt x="245" y="249"/>
                      <a:pt x="245" y="249"/>
                    </a:cubicBezTo>
                    <a:cubicBezTo>
                      <a:pt x="246" y="248"/>
                      <a:pt x="247" y="246"/>
                      <a:pt x="249" y="245"/>
                    </a:cubicBez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2" name="Freeform 85"/>
              <p:cNvSpPr>
                <a:spLocks/>
              </p:cNvSpPr>
              <p:nvPr/>
            </p:nvSpPr>
            <p:spPr bwMode="auto">
              <a:xfrm>
                <a:off x="5438776" y="5168901"/>
                <a:ext cx="520700" cy="520700"/>
              </a:xfrm>
              <a:custGeom>
                <a:avLst/>
                <a:gdLst>
                  <a:gd name="T0" fmla="*/ 1 w 218"/>
                  <a:gd name="T1" fmla="*/ 0 h 218"/>
                  <a:gd name="T2" fmla="*/ 0 w 218"/>
                  <a:gd name="T3" fmla="*/ 6 h 218"/>
                  <a:gd name="T4" fmla="*/ 212 w 218"/>
                  <a:gd name="T5" fmla="*/ 218 h 218"/>
                  <a:gd name="T6" fmla="*/ 218 w 218"/>
                  <a:gd name="T7" fmla="*/ 217 h 218"/>
                  <a:gd name="T8" fmla="*/ 1 w 218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" h="218">
                    <a:moveTo>
                      <a:pt x="1" y="0"/>
                    </a:moveTo>
                    <a:cubicBezTo>
                      <a:pt x="1" y="2"/>
                      <a:pt x="0" y="4"/>
                      <a:pt x="0" y="6"/>
                    </a:cubicBezTo>
                    <a:cubicBezTo>
                      <a:pt x="212" y="218"/>
                      <a:pt x="212" y="218"/>
                      <a:pt x="212" y="218"/>
                    </a:cubicBezTo>
                    <a:cubicBezTo>
                      <a:pt x="214" y="218"/>
                      <a:pt x="216" y="217"/>
                      <a:pt x="218" y="217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3" name="Freeform 86"/>
              <p:cNvSpPr>
                <a:spLocks/>
              </p:cNvSpPr>
              <p:nvPr/>
            </p:nvSpPr>
            <p:spPr bwMode="auto">
              <a:xfrm>
                <a:off x="5478463" y="5068888"/>
                <a:ext cx="581025" cy="581025"/>
              </a:xfrm>
              <a:custGeom>
                <a:avLst/>
                <a:gdLst>
                  <a:gd name="T0" fmla="*/ 3 w 243"/>
                  <a:gd name="T1" fmla="*/ 0 h 243"/>
                  <a:gd name="T2" fmla="*/ 0 w 243"/>
                  <a:gd name="T3" fmla="*/ 5 h 243"/>
                  <a:gd name="T4" fmla="*/ 238 w 243"/>
                  <a:gd name="T5" fmla="*/ 243 h 243"/>
                  <a:gd name="T6" fmla="*/ 243 w 243"/>
                  <a:gd name="T7" fmla="*/ 240 h 243"/>
                  <a:gd name="T8" fmla="*/ 3 w 243"/>
                  <a:gd name="T9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243">
                    <a:moveTo>
                      <a:pt x="3" y="0"/>
                    </a:moveTo>
                    <a:cubicBezTo>
                      <a:pt x="2" y="2"/>
                      <a:pt x="1" y="3"/>
                      <a:pt x="0" y="5"/>
                    </a:cubicBezTo>
                    <a:cubicBezTo>
                      <a:pt x="238" y="243"/>
                      <a:pt x="238" y="243"/>
                      <a:pt x="238" y="243"/>
                    </a:cubicBezTo>
                    <a:cubicBezTo>
                      <a:pt x="240" y="242"/>
                      <a:pt x="242" y="241"/>
                      <a:pt x="243" y="240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4" name="Freeform 87"/>
              <p:cNvSpPr>
                <a:spLocks/>
              </p:cNvSpPr>
              <p:nvPr/>
            </p:nvSpPr>
            <p:spPr bwMode="auto">
              <a:xfrm>
                <a:off x="5454651" y="5116513"/>
                <a:ext cx="557213" cy="557213"/>
              </a:xfrm>
              <a:custGeom>
                <a:avLst/>
                <a:gdLst>
                  <a:gd name="T0" fmla="*/ 3 w 233"/>
                  <a:gd name="T1" fmla="*/ 0 h 233"/>
                  <a:gd name="T2" fmla="*/ 0 w 233"/>
                  <a:gd name="T3" fmla="*/ 5 h 233"/>
                  <a:gd name="T4" fmla="*/ 228 w 233"/>
                  <a:gd name="T5" fmla="*/ 233 h 233"/>
                  <a:gd name="T6" fmla="*/ 233 w 233"/>
                  <a:gd name="T7" fmla="*/ 230 h 233"/>
                  <a:gd name="T8" fmla="*/ 3 w 233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3">
                    <a:moveTo>
                      <a:pt x="3" y="0"/>
                    </a:moveTo>
                    <a:cubicBezTo>
                      <a:pt x="2" y="2"/>
                      <a:pt x="1" y="3"/>
                      <a:pt x="0" y="5"/>
                    </a:cubicBezTo>
                    <a:cubicBezTo>
                      <a:pt x="228" y="233"/>
                      <a:pt x="228" y="233"/>
                      <a:pt x="228" y="233"/>
                    </a:cubicBezTo>
                    <a:cubicBezTo>
                      <a:pt x="230" y="232"/>
                      <a:pt x="232" y="231"/>
                      <a:pt x="233" y="230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5" name="Freeform 88"/>
              <p:cNvSpPr>
                <a:spLocks/>
              </p:cNvSpPr>
              <p:nvPr/>
            </p:nvSpPr>
            <p:spPr bwMode="auto">
              <a:xfrm>
                <a:off x="5426076" y="5229226"/>
                <a:ext cx="473075" cy="473075"/>
              </a:xfrm>
              <a:custGeom>
                <a:avLst/>
                <a:gdLst>
                  <a:gd name="T0" fmla="*/ 1 w 198"/>
                  <a:gd name="T1" fmla="*/ 0 h 198"/>
                  <a:gd name="T2" fmla="*/ 0 w 198"/>
                  <a:gd name="T3" fmla="*/ 7 h 198"/>
                  <a:gd name="T4" fmla="*/ 191 w 198"/>
                  <a:gd name="T5" fmla="*/ 198 h 198"/>
                  <a:gd name="T6" fmla="*/ 198 w 198"/>
                  <a:gd name="T7" fmla="*/ 197 h 198"/>
                  <a:gd name="T8" fmla="*/ 1 w 198"/>
                  <a:gd name="T9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8" h="198">
                    <a:moveTo>
                      <a:pt x="1" y="0"/>
                    </a:moveTo>
                    <a:cubicBezTo>
                      <a:pt x="1" y="2"/>
                      <a:pt x="0" y="4"/>
                      <a:pt x="0" y="7"/>
                    </a:cubicBezTo>
                    <a:cubicBezTo>
                      <a:pt x="191" y="198"/>
                      <a:pt x="191" y="198"/>
                      <a:pt x="191" y="198"/>
                    </a:cubicBezTo>
                    <a:cubicBezTo>
                      <a:pt x="194" y="198"/>
                      <a:pt x="196" y="197"/>
                      <a:pt x="198" y="197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6" name="Freeform 89"/>
              <p:cNvSpPr>
                <a:spLocks/>
              </p:cNvSpPr>
              <p:nvPr/>
            </p:nvSpPr>
            <p:spPr bwMode="auto">
              <a:xfrm>
                <a:off x="5541963" y="4986338"/>
                <a:ext cx="600075" cy="601663"/>
              </a:xfrm>
              <a:custGeom>
                <a:avLst/>
                <a:gdLst>
                  <a:gd name="T0" fmla="*/ 2 w 251"/>
                  <a:gd name="T1" fmla="*/ 2 h 251"/>
                  <a:gd name="T2" fmla="*/ 0 w 251"/>
                  <a:gd name="T3" fmla="*/ 4 h 251"/>
                  <a:gd name="T4" fmla="*/ 247 w 251"/>
                  <a:gd name="T5" fmla="*/ 251 h 251"/>
                  <a:gd name="T6" fmla="*/ 249 w 251"/>
                  <a:gd name="T7" fmla="*/ 249 h 251"/>
                  <a:gd name="T8" fmla="*/ 251 w 251"/>
                  <a:gd name="T9" fmla="*/ 247 h 251"/>
                  <a:gd name="T10" fmla="*/ 4 w 251"/>
                  <a:gd name="T11" fmla="*/ 0 h 251"/>
                  <a:gd name="T12" fmla="*/ 2 w 251"/>
                  <a:gd name="T13" fmla="*/ 2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1" h="251">
                    <a:moveTo>
                      <a:pt x="2" y="2"/>
                    </a:moveTo>
                    <a:cubicBezTo>
                      <a:pt x="2" y="3"/>
                      <a:pt x="1" y="4"/>
                      <a:pt x="0" y="4"/>
                    </a:cubicBezTo>
                    <a:cubicBezTo>
                      <a:pt x="247" y="251"/>
                      <a:pt x="247" y="251"/>
                      <a:pt x="247" y="251"/>
                    </a:cubicBezTo>
                    <a:cubicBezTo>
                      <a:pt x="248" y="250"/>
                      <a:pt x="248" y="249"/>
                      <a:pt x="249" y="249"/>
                    </a:cubicBezTo>
                    <a:cubicBezTo>
                      <a:pt x="249" y="248"/>
                      <a:pt x="250" y="247"/>
                      <a:pt x="251" y="247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1"/>
                      <a:pt x="3" y="2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7" name="Freeform 90"/>
              <p:cNvSpPr>
                <a:spLocks/>
              </p:cNvSpPr>
              <p:nvPr/>
            </p:nvSpPr>
            <p:spPr bwMode="auto">
              <a:xfrm>
                <a:off x="5424488" y="5295901"/>
                <a:ext cx="407988" cy="407988"/>
              </a:xfrm>
              <a:custGeom>
                <a:avLst/>
                <a:gdLst>
                  <a:gd name="T0" fmla="*/ 0 w 171"/>
                  <a:gd name="T1" fmla="*/ 0 h 171"/>
                  <a:gd name="T2" fmla="*/ 1 w 171"/>
                  <a:gd name="T3" fmla="*/ 8 h 171"/>
                  <a:gd name="T4" fmla="*/ 163 w 171"/>
                  <a:gd name="T5" fmla="*/ 170 h 171"/>
                  <a:gd name="T6" fmla="*/ 171 w 171"/>
                  <a:gd name="T7" fmla="*/ 171 h 171"/>
                  <a:gd name="T8" fmla="*/ 0 w 171"/>
                  <a:gd name="T9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71">
                    <a:moveTo>
                      <a:pt x="0" y="0"/>
                    </a:moveTo>
                    <a:cubicBezTo>
                      <a:pt x="0" y="3"/>
                      <a:pt x="0" y="6"/>
                      <a:pt x="1" y="8"/>
                    </a:cubicBezTo>
                    <a:cubicBezTo>
                      <a:pt x="163" y="170"/>
                      <a:pt x="163" y="170"/>
                      <a:pt x="163" y="170"/>
                    </a:cubicBezTo>
                    <a:cubicBezTo>
                      <a:pt x="165" y="171"/>
                      <a:pt x="168" y="171"/>
                      <a:pt x="171" y="171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8" name="Freeform 91"/>
              <p:cNvSpPr>
                <a:spLocks/>
              </p:cNvSpPr>
              <p:nvPr/>
            </p:nvSpPr>
            <p:spPr bwMode="auto">
              <a:xfrm>
                <a:off x="5434013" y="5380038"/>
                <a:ext cx="315913" cy="314325"/>
              </a:xfrm>
              <a:custGeom>
                <a:avLst/>
                <a:gdLst>
                  <a:gd name="T0" fmla="*/ 132 w 132"/>
                  <a:gd name="T1" fmla="*/ 132 h 132"/>
                  <a:gd name="T2" fmla="*/ 0 w 132"/>
                  <a:gd name="T3" fmla="*/ 0 h 132"/>
                  <a:gd name="T4" fmla="*/ 3 w 132"/>
                  <a:gd name="T5" fmla="*/ 10 h 132"/>
                  <a:gd name="T6" fmla="*/ 122 w 132"/>
                  <a:gd name="T7" fmla="*/ 129 h 132"/>
                  <a:gd name="T8" fmla="*/ 132 w 132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132">
                    <a:moveTo>
                      <a:pt x="132" y="13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3"/>
                      <a:pt x="2" y="7"/>
                      <a:pt x="3" y="10"/>
                    </a:cubicBezTo>
                    <a:cubicBezTo>
                      <a:pt x="122" y="129"/>
                      <a:pt x="122" y="129"/>
                      <a:pt x="122" y="129"/>
                    </a:cubicBezTo>
                    <a:cubicBezTo>
                      <a:pt x="125" y="130"/>
                      <a:pt x="129" y="131"/>
                      <a:pt x="132" y="1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9" name="Freeform 92"/>
              <p:cNvSpPr>
                <a:spLocks/>
              </p:cNvSpPr>
              <p:nvPr/>
            </p:nvSpPr>
            <p:spPr bwMode="auto">
              <a:xfrm>
                <a:off x="5849938" y="4870451"/>
                <a:ext cx="407988" cy="407988"/>
              </a:xfrm>
              <a:custGeom>
                <a:avLst/>
                <a:gdLst>
                  <a:gd name="T0" fmla="*/ 9 w 171"/>
                  <a:gd name="T1" fmla="*/ 1 h 171"/>
                  <a:gd name="T2" fmla="*/ 0 w 171"/>
                  <a:gd name="T3" fmla="*/ 0 h 171"/>
                  <a:gd name="T4" fmla="*/ 171 w 171"/>
                  <a:gd name="T5" fmla="*/ 171 h 171"/>
                  <a:gd name="T6" fmla="*/ 170 w 171"/>
                  <a:gd name="T7" fmla="*/ 163 h 171"/>
                  <a:gd name="T8" fmla="*/ 9 w 171"/>
                  <a:gd name="T9" fmla="*/ 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71">
                    <a:moveTo>
                      <a:pt x="9" y="1"/>
                    </a:moveTo>
                    <a:cubicBezTo>
                      <a:pt x="6" y="0"/>
                      <a:pt x="3" y="0"/>
                      <a:pt x="0" y="0"/>
                    </a:cubicBezTo>
                    <a:cubicBezTo>
                      <a:pt x="171" y="171"/>
                      <a:pt x="171" y="171"/>
                      <a:pt x="171" y="171"/>
                    </a:cubicBezTo>
                    <a:cubicBezTo>
                      <a:pt x="171" y="168"/>
                      <a:pt x="171" y="165"/>
                      <a:pt x="170" y="163"/>
                    </a:cubicBezTo>
                    <a:lnTo>
                      <a:pt x="9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0" name="Freeform 93"/>
              <p:cNvSpPr>
                <a:spLocks/>
              </p:cNvSpPr>
              <p:nvPr/>
            </p:nvSpPr>
            <p:spPr bwMode="auto">
              <a:xfrm>
                <a:off x="5783263" y="4872038"/>
                <a:ext cx="473075" cy="473075"/>
              </a:xfrm>
              <a:custGeom>
                <a:avLst/>
                <a:gdLst>
                  <a:gd name="T0" fmla="*/ 7 w 198"/>
                  <a:gd name="T1" fmla="*/ 0 h 198"/>
                  <a:gd name="T2" fmla="*/ 0 w 198"/>
                  <a:gd name="T3" fmla="*/ 1 h 198"/>
                  <a:gd name="T4" fmla="*/ 197 w 198"/>
                  <a:gd name="T5" fmla="*/ 198 h 198"/>
                  <a:gd name="T6" fmla="*/ 198 w 198"/>
                  <a:gd name="T7" fmla="*/ 191 h 198"/>
                  <a:gd name="T8" fmla="*/ 7 w 198"/>
                  <a:gd name="T9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8" h="198">
                    <a:moveTo>
                      <a:pt x="7" y="0"/>
                    </a:moveTo>
                    <a:cubicBezTo>
                      <a:pt x="4" y="0"/>
                      <a:pt x="2" y="1"/>
                      <a:pt x="0" y="1"/>
                    </a:cubicBezTo>
                    <a:cubicBezTo>
                      <a:pt x="197" y="198"/>
                      <a:pt x="197" y="198"/>
                      <a:pt x="197" y="198"/>
                    </a:cubicBezTo>
                    <a:cubicBezTo>
                      <a:pt x="197" y="196"/>
                      <a:pt x="198" y="194"/>
                      <a:pt x="198" y="191"/>
                    </a:cubicBez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1" name="Freeform 94"/>
              <p:cNvSpPr>
                <a:spLocks/>
              </p:cNvSpPr>
              <p:nvPr/>
            </p:nvSpPr>
            <p:spPr bwMode="auto">
              <a:xfrm>
                <a:off x="5481638" y="5499101"/>
                <a:ext cx="147638" cy="147638"/>
              </a:xfrm>
              <a:custGeom>
                <a:avLst/>
                <a:gdLst>
                  <a:gd name="T0" fmla="*/ 0 w 62"/>
                  <a:gd name="T1" fmla="*/ 0 h 62"/>
                  <a:gd name="T2" fmla="*/ 27 w 62"/>
                  <a:gd name="T3" fmla="*/ 35 h 62"/>
                  <a:gd name="T4" fmla="*/ 62 w 62"/>
                  <a:gd name="T5" fmla="*/ 62 h 62"/>
                  <a:gd name="T6" fmla="*/ 0 w 62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" h="62">
                    <a:moveTo>
                      <a:pt x="0" y="0"/>
                    </a:moveTo>
                    <a:cubicBezTo>
                      <a:pt x="8" y="12"/>
                      <a:pt x="17" y="24"/>
                      <a:pt x="27" y="35"/>
                    </a:cubicBezTo>
                    <a:cubicBezTo>
                      <a:pt x="38" y="45"/>
                      <a:pt x="50" y="54"/>
                      <a:pt x="62" y="6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2" name="Freeform 95"/>
              <p:cNvSpPr>
                <a:spLocks/>
              </p:cNvSpPr>
              <p:nvPr/>
            </p:nvSpPr>
            <p:spPr bwMode="auto">
              <a:xfrm>
                <a:off x="5934076" y="4879976"/>
                <a:ext cx="314325" cy="315913"/>
              </a:xfrm>
              <a:custGeom>
                <a:avLst/>
                <a:gdLst>
                  <a:gd name="T0" fmla="*/ 10 w 132"/>
                  <a:gd name="T1" fmla="*/ 3 h 132"/>
                  <a:gd name="T2" fmla="*/ 0 w 132"/>
                  <a:gd name="T3" fmla="*/ 0 h 132"/>
                  <a:gd name="T4" fmla="*/ 132 w 132"/>
                  <a:gd name="T5" fmla="*/ 132 h 132"/>
                  <a:gd name="T6" fmla="*/ 129 w 132"/>
                  <a:gd name="T7" fmla="*/ 122 h 132"/>
                  <a:gd name="T8" fmla="*/ 10 w 132"/>
                  <a:gd name="T9" fmla="*/ 3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132">
                    <a:moveTo>
                      <a:pt x="10" y="3"/>
                    </a:moveTo>
                    <a:cubicBezTo>
                      <a:pt x="7" y="2"/>
                      <a:pt x="3" y="1"/>
                      <a:pt x="0" y="0"/>
                    </a:cubicBezTo>
                    <a:cubicBezTo>
                      <a:pt x="132" y="132"/>
                      <a:pt x="132" y="132"/>
                      <a:pt x="132" y="132"/>
                    </a:cubicBezTo>
                    <a:cubicBezTo>
                      <a:pt x="131" y="129"/>
                      <a:pt x="130" y="125"/>
                      <a:pt x="129" y="122"/>
                    </a:cubicBezTo>
                    <a:lnTo>
                      <a:pt x="1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3" name="Freeform 96"/>
              <p:cNvSpPr>
                <a:spLocks/>
              </p:cNvSpPr>
              <p:nvPr/>
            </p:nvSpPr>
            <p:spPr bwMode="auto">
              <a:xfrm>
                <a:off x="6053138" y="4927601"/>
                <a:ext cx="147638" cy="147638"/>
              </a:xfrm>
              <a:custGeom>
                <a:avLst/>
                <a:gdLst>
                  <a:gd name="T0" fmla="*/ 62 w 62"/>
                  <a:gd name="T1" fmla="*/ 62 h 62"/>
                  <a:gd name="T2" fmla="*/ 35 w 62"/>
                  <a:gd name="T3" fmla="*/ 27 h 62"/>
                  <a:gd name="T4" fmla="*/ 0 w 62"/>
                  <a:gd name="T5" fmla="*/ 0 h 62"/>
                  <a:gd name="T6" fmla="*/ 62 w 62"/>
                  <a:gd name="T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" h="62">
                    <a:moveTo>
                      <a:pt x="62" y="62"/>
                    </a:moveTo>
                    <a:cubicBezTo>
                      <a:pt x="54" y="50"/>
                      <a:pt x="45" y="38"/>
                      <a:pt x="35" y="27"/>
                    </a:cubicBezTo>
                    <a:cubicBezTo>
                      <a:pt x="24" y="17"/>
                      <a:pt x="13" y="8"/>
                      <a:pt x="0" y="0"/>
                    </a:cubicBezTo>
                    <a:lnTo>
                      <a:pt x="62" y="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4" name="Freeform 97"/>
              <p:cNvSpPr>
                <a:spLocks/>
              </p:cNvSpPr>
              <p:nvPr/>
            </p:nvSpPr>
            <p:spPr bwMode="auto">
              <a:xfrm>
                <a:off x="5622926" y="4924426"/>
                <a:ext cx="581025" cy="581025"/>
              </a:xfrm>
              <a:custGeom>
                <a:avLst/>
                <a:gdLst>
                  <a:gd name="T0" fmla="*/ 5 w 243"/>
                  <a:gd name="T1" fmla="*/ 0 h 243"/>
                  <a:gd name="T2" fmla="*/ 0 w 243"/>
                  <a:gd name="T3" fmla="*/ 3 h 243"/>
                  <a:gd name="T4" fmla="*/ 240 w 243"/>
                  <a:gd name="T5" fmla="*/ 243 h 243"/>
                  <a:gd name="T6" fmla="*/ 243 w 243"/>
                  <a:gd name="T7" fmla="*/ 238 h 243"/>
                  <a:gd name="T8" fmla="*/ 5 w 243"/>
                  <a:gd name="T9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243">
                    <a:moveTo>
                      <a:pt x="5" y="0"/>
                    </a:moveTo>
                    <a:cubicBezTo>
                      <a:pt x="3" y="1"/>
                      <a:pt x="2" y="2"/>
                      <a:pt x="0" y="3"/>
                    </a:cubicBezTo>
                    <a:cubicBezTo>
                      <a:pt x="240" y="243"/>
                      <a:pt x="240" y="243"/>
                      <a:pt x="240" y="243"/>
                    </a:cubicBezTo>
                    <a:cubicBezTo>
                      <a:pt x="241" y="241"/>
                      <a:pt x="242" y="240"/>
                      <a:pt x="243" y="238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5" name="Freeform 98"/>
              <p:cNvSpPr>
                <a:spLocks/>
              </p:cNvSpPr>
              <p:nvPr/>
            </p:nvSpPr>
            <p:spPr bwMode="auto">
              <a:xfrm>
                <a:off x="5580063" y="4953001"/>
                <a:ext cx="595313" cy="596900"/>
              </a:xfrm>
              <a:custGeom>
                <a:avLst/>
                <a:gdLst>
                  <a:gd name="T0" fmla="*/ 5 w 249"/>
                  <a:gd name="T1" fmla="*/ 0 h 249"/>
                  <a:gd name="T2" fmla="*/ 0 w 249"/>
                  <a:gd name="T3" fmla="*/ 4 h 249"/>
                  <a:gd name="T4" fmla="*/ 245 w 249"/>
                  <a:gd name="T5" fmla="*/ 249 h 249"/>
                  <a:gd name="T6" fmla="*/ 249 w 249"/>
                  <a:gd name="T7" fmla="*/ 244 h 249"/>
                  <a:gd name="T8" fmla="*/ 5 w 249"/>
                  <a:gd name="T9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9" h="249">
                    <a:moveTo>
                      <a:pt x="5" y="0"/>
                    </a:moveTo>
                    <a:cubicBezTo>
                      <a:pt x="3" y="1"/>
                      <a:pt x="2" y="3"/>
                      <a:pt x="0" y="4"/>
                    </a:cubicBezTo>
                    <a:cubicBezTo>
                      <a:pt x="245" y="249"/>
                      <a:pt x="245" y="249"/>
                      <a:pt x="245" y="249"/>
                    </a:cubicBezTo>
                    <a:cubicBezTo>
                      <a:pt x="247" y="247"/>
                      <a:pt x="248" y="246"/>
                      <a:pt x="249" y="244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6" name="Freeform 99"/>
              <p:cNvSpPr>
                <a:spLocks/>
              </p:cNvSpPr>
              <p:nvPr/>
            </p:nvSpPr>
            <p:spPr bwMode="auto">
              <a:xfrm>
                <a:off x="5722938" y="4884738"/>
                <a:ext cx="520700" cy="520700"/>
              </a:xfrm>
              <a:custGeom>
                <a:avLst/>
                <a:gdLst>
                  <a:gd name="T0" fmla="*/ 6 w 218"/>
                  <a:gd name="T1" fmla="*/ 0 h 218"/>
                  <a:gd name="T2" fmla="*/ 0 w 218"/>
                  <a:gd name="T3" fmla="*/ 1 h 218"/>
                  <a:gd name="T4" fmla="*/ 217 w 218"/>
                  <a:gd name="T5" fmla="*/ 218 h 218"/>
                  <a:gd name="T6" fmla="*/ 218 w 218"/>
                  <a:gd name="T7" fmla="*/ 212 h 218"/>
                  <a:gd name="T8" fmla="*/ 6 w 218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" h="218">
                    <a:moveTo>
                      <a:pt x="6" y="0"/>
                    </a:moveTo>
                    <a:cubicBezTo>
                      <a:pt x="4" y="0"/>
                      <a:pt x="2" y="1"/>
                      <a:pt x="0" y="1"/>
                    </a:cubicBezTo>
                    <a:cubicBezTo>
                      <a:pt x="217" y="218"/>
                      <a:pt x="217" y="218"/>
                      <a:pt x="217" y="218"/>
                    </a:cubicBezTo>
                    <a:cubicBezTo>
                      <a:pt x="217" y="216"/>
                      <a:pt x="218" y="214"/>
                      <a:pt x="218" y="212"/>
                    </a:cubicBez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" name="Freeform 100"/>
              <p:cNvSpPr>
                <a:spLocks/>
              </p:cNvSpPr>
              <p:nvPr/>
            </p:nvSpPr>
            <p:spPr bwMode="auto">
              <a:xfrm>
                <a:off x="5670551" y="4900613"/>
                <a:ext cx="557213" cy="557213"/>
              </a:xfrm>
              <a:custGeom>
                <a:avLst/>
                <a:gdLst>
                  <a:gd name="T0" fmla="*/ 5 w 233"/>
                  <a:gd name="T1" fmla="*/ 0 h 233"/>
                  <a:gd name="T2" fmla="*/ 0 w 233"/>
                  <a:gd name="T3" fmla="*/ 3 h 233"/>
                  <a:gd name="T4" fmla="*/ 230 w 233"/>
                  <a:gd name="T5" fmla="*/ 233 h 233"/>
                  <a:gd name="T6" fmla="*/ 233 w 233"/>
                  <a:gd name="T7" fmla="*/ 228 h 233"/>
                  <a:gd name="T8" fmla="*/ 5 w 233"/>
                  <a:gd name="T9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3">
                    <a:moveTo>
                      <a:pt x="5" y="0"/>
                    </a:moveTo>
                    <a:cubicBezTo>
                      <a:pt x="3" y="1"/>
                      <a:pt x="2" y="2"/>
                      <a:pt x="0" y="3"/>
                    </a:cubicBezTo>
                    <a:cubicBezTo>
                      <a:pt x="230" y="233"/>
                      <a:pt x="230" y="233"/>
                      <a:pt x="230" y="233"/>
                    </a:cubicBezTo>
                    <a:cubicBezTo>
                      <a:pt x="231" y="232"/>
                      <a:pt x="232" y="230"/>
                      <a:pt x="233" y="228"/>
                    </a:cubicBez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10" name="Freeform 74"/>
            <p:cNvSpPr>
              <a:spLocks/>
            </p:cNvSpPr>
            <p:nvPr/>
          </p:nvSpPr>
          <p:spPr bwMode="auto">
            <a:xfrm rot="20937415">
              <a:off x="1176654" y="2359995"/>
              <a:ext cx="796925" cy="647700"/>
            </a:xfrm>
            <a:custGeom>
              <a:avLst/>
              <a:gdLst>
                <a:gd name="T0" fmla="*/ 152 w 333"/>
                <a:gd name="T1" fmla="*/ 154 h 271"/>
                <a:gd name="T2" fmla="*/ 151 w 333"/>
                <a:gd name="T3" fmla="*/ 153 h 271"/>
                <a:gd name="T4" fmla="*/ 101 w 333"/>
                <a:gd name="T5" fmla="*/ 224 h 271"/>
                <a:gd name="T6" fmla="*/ 103 w 333"/>
                <a:gd name="T7" fmla="*/ 239 h 271"/>
                <a:gd name="T8" fmla="*/ 87 w 333"/>
                <a:gd name="T9" fmla="*/ 242 h 271"/>
                <a:gd name="T10" fmla="*/ 83 w 333"/>
                <a:gd name="T11" fmla="*/ 236 h 271"/>
                <a:gd name="T12" fmla="*/ 17 w 333"/>
                <a:gd name="T13" fmla="*/ 259 h 271"/>
                <a:gd name="T14" fmla="*/ 13 w 333"/>
                <a:gd name="T15" fmla="*/ 269 h 271"/>
                <a:gd name="T16" fmla="*/ 2 w 333"/>
                <a:gd name="T17" fmla="*/ 265 h 271"/>
                <a:gd name="T18" fmla="*/ 6 w 333"/>
                <a:gd name="T19" fmla="*/ 254 h 271"/>
                <a:gd name="T20" fmla="*/ 17 w 333"/>
                <a:gd name="T21" fmla="*/ 258 h 271"/>
                <a:gd name="T22" fmla="*/ 82 w 333"/>
                <a:gd name="T23" fmla="*/ 234 h 271"/>
                <a:gd name="T24" fmla="*/ 84 w 333"/>
                <a:gd name="T25" fmla="*/ 226 h 271"/>
                <a:gd name="T26" fmla="*/ 99 w 333"/>
                <a:gd name="T27" fmla="*/ 222 h 271"/>
                <a:gd name="T28" fmla="*/ 149 w 333"/>
                <a:gd name="T29" fmla="*/ 151 h 271"/>
                <a:gd name="T30" fmla="*/ 142 w 333"/>
                <a:gd name="T31" fmla="*/ 95 h 271"/>
                <a:gd name="T32" fmla="*/ 167 w 333"/>
                <a:gd name="T33" fmla="*/ 79 h 271"/>
                <a:gd name="T34" fmla="*/ 159 w 333"/>
                <a:gd name="T35" fmla="*/ 26 h 271"/>
                <a:gd name="T36" fmla="*/ 147 w 333"/>
                <a:gd name="T37" fmla="*/ 20 h 271"/>
                <a:gd name="T38" fmla="*/ 151 w 333"/>
                <a:gd name="T39" fmla="*/ 4 h 271"/>
                <a:gd name="T40" fmla="*/ 167 w 333"/>
                <a:gd name="T41" fmla="*/ 7 h 271"/>
                <a:gd name="T42" fmla="*/ 164 w 333"/>
                <a:gd name="T43" fmla="*/ 24 h 271"/>
                <a:gd name="T44" fmla="*/ 161 w 333"/>
                <a:gd name="T45" fmla="*/ 25 h 271"/>
                <a:gd name="T46" fmla="*/ 169 w 333"/>
                <a:gd name="T47" fmla="*/ 78 h 271"/>
                <a:gd name="T48" fmla="*/ 200 w 333"/>
                <a:gd name="T49" fmla="*/ 85 h 271"/>
                <a:gd name="T50" fmla="*/ 216 w 333"/>
                <a:gd name="T51" fmla="*/ 106 h 271"/>
                <a:gd name="T52" fmla="*/ 308 w 333"/>
                <a:gd name="T53" fmla="*/ 62 h 271"/>
                <a:gd name="T54" fmla="*/ 310 w 333"/>
                <a:gd name="T55" fmla="*/ 52 h 271"/>
                <a:gd name="T56" fmla="*/ 327 w 333"/>
                <a:gd name="T57" fmla="*/ 50 h 271"/>
                <a:gd name="T58" fmla="*/ 329 w 333"/>
                <a:gd name="T59" fmla="*/ 67 h 271"/>
                <a:gd name="T60" fmla="*/ 312 w 333"/>
                <a:gd name="T61" fmla="*/ 69 h 271"/>
                <a:gd name="T62" fmla="*/ 309 w 333"/>
                <a:gd name="T63" fmla="*/ 65 h 271"/>
                <a:gd name="T64" fmla="*/ 217 w 333"/>
                <a:gd name="T65" fmla="*/ 108 h 271"/>
                <a:gd name="T66" fmla="*/ 211 w 333"/>
                <a:gd name="T67" fmla="*/ 143 h 271"/>
                <a:gd name="T68" fmla="*/ 152 w 333"/>
                <a:gd name="T69" fmla="*/ 154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3" h="271">
                  <a:moveTo>
                    <a:pt x="152" y="154"/>
                  </a:moveTo>
                  <a:cubicBezTo>
                    <a:pt x="152" y="153"/>
                    <a:pt x="152" y="153"/>
                    <a:pt x="151" y="153"/>
                  </a:cubicBezTo>
                  <a:cubicBezTo>
                    <a:pt x="101" y="224"/>
                    <a:pt x="101" y="224"/>
                    <a:pt x="101" y="224"/>
                  </a:cubicBezTo>
                  <a:cubicBezTo>
                    <a:pt x="105" y="228"/>
                    <a:pt x="106" y="234"/>
                    <a:pt x="103" y="239"/>
                  </a:cubicBezTo>
                  <a:cubicBezTo>
                    <a:pt x="99" y="244"/>
                    <a:pt x="92" y="245"/>
                    <a:pt x="87" y="242"/>
                  </a:cubicBezTo>
                  <a:cubicBezTo>
                    <a:pt x="85" y="240"/>
                    <a:pt x="83" y="238"/>
                    <a:pt x="83" y="236"/>
                  </a:cubicBezTo>
                  <a:cubicBezTo>
                    <a:pt x="17" y="259"/>
                    <a:pt x="17" y="259"/>
                    <a:pt x="17" y="259"/>
                  </a:cubicBezTo>
                  <a:cubicBezTo>
                    <a:pt x="18" y="263"/>
                    <a:pt x="16" y="267"/>
                    <a:pt x="13" y="269"/>
                  </a:cubicBezTo>
                  <a:cubicBezTo>
                    <a:pt x="8" y="271"/>
                    <a:pt x="3" y="269"/>
                    <a:pt x="2" y="265"/>
                  </a:cubicBezTo>
                  <a:cubicBezTo>
                    <a:pt x="0" y="261"/>
                    <a:pt x="2" y="256"/>
                    <a:pt x="6" y="254"/>
                  </a:cubicBezTo>
                  <a:cubicBezTo>
                    <a:pt x="10" y="252"/>
                    <a:pt x="15" y="254"/>
                    <a:pt x="17" y="258"/>
                  </a:cubicBezTo>
                  <a:cubicBezTo>
                    <a:pt x="82" y="234"/>
                    <a:pt x="82" y="234"/>
                    <a:pt x="82" y="234"/>
                  </a:cubicBezTo>
                  <a:cubicBezTo>
                    <a:pt x="82" y="231"/>
                    <a:pt x="82" y="228"/>
                    <a:pt x="84" y="226"/>
                  </a:cubicBezTo>
                  <a:cubicBezTo>
                    <a:pt x="87" y="221"/>
                    <a:pt x="94" y="220"/>
                    <a:pt x="99" y="222"/>
                  </a:cubicBezTo>
                  <a:cubicBezTo>
                    <a:pt x="149" y="151"/>
                    <a:pt x="149" y="151"/>
                    <a:pt x="149" y="151"/>
                  </a:cubicBezTo>
                  <a:cubicBezTo>
                    <a:pt x="133" y="137"/>
                    <a:pt x="130" y="113"/>
                    <a:pt x="142" y="95"/>
                  </a:cubicBezTo>
                  <a:cubicBezTo>
                    <a:pt x="148" y="87"/>
                    <a:pt x="157" y="81"/>
                    <a:pt x="167" y="79"/>
                  </a:cubicBezTo>
                  <a:cubicBezTo>
                    <a:pt x="159" y="26"/>
                    <a:pt x="159" y="26"/>
                    <a:pt x="159" y="26"/>
                  </a:cubicBezTo>
                  <a:cubicBezTo>
                    <a:pt x="154" y="26"/>
                    <a:pt x="150" y="24"/>
                    <a:pt x="147" y="20"/>
                  </a:cubicBezTo>
                  <a:cubicBezTo>
                    <a:pt x="144" y="15"/>
                    <a:pt x="145" y="7"/>
                    <a:pt x="151" y="4"/>
                  </a:cubicBezTo>
                  <a:cubicBezTo>
                    <a:pt x="156" y="0"/>
                    <a:pt x="164" y="1"/>
                    <a:pt x="167" y="7"/>
                  </a:cubicBezTo>
                  <a:cubicBezTo>
                    <a:pt x="171" y="13"/>
                    <a:pt x="169" y="20"/>
                    <a:pt x="164" y="24"/>
                  </a:cubicBezTo>
                  <a:cubicBezTo>
                    <a:pt x="163" y="24"/>
                    <a:pt x="162" y="25"/>
                    <a:pt x="161" y="2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80" y="76"/>
                    <a:pt x="191" y="79"/>
                    <a:pt x="200" y="85"/>
                  </a:cubicBezTo>
                  <a:cubicBezTo>
                    <a:pt x="208" y="90"/>
                    <a:pt x="213" y="98"/>
                    <a:pt x="216" y="106"/>
                  </a:cubicBezTo>
                  <a:cubicBezTo>
                    <a:pt x="308" y="62"/>
                    <a:pt x="308" y="62"/>
                    <a:pt x="308" y="62"/>
                  </a:cubicBezTo>
                  <a:cubicBezTo>
                    <a:pt x="307" y="59"/>
                    <a:pt x="308" y="55"/>
                    <a:pt x="310" y="52"/>
                  </a:cubicBezTo>
                  <a:cubicBezTo>
                    <a:pt x="315" y="46"/>
                    <a:pt x="322" y="46"/>
                    <a:pt x="327" y="50"/>
                  </a:cubicBezTo>
                  <a:cubicBezTo>
                    <a:pt x="332" y="55"/>
                    <a:pt x="333" y="62"/>
                    <a:pt x="329" y="67"/>
                  </a:cubicBezTo>
                  <a:cubicBezTo>
                    <a:pt x="324" y="72"/>
                    <a:pt x="317" y="73"/>
                    <a:pt x="312" y="69"/>
                  </a:cubicBezTo>
                  <a:cubicBezTo>
                    <a:pt x="310" y="67"/>
                    <a:pt x="309" y="66"/>
                    <a:pt x="309" y="65"/>
                  </a:cubicBezTo>
                  <a:cubicBezTo>
                    <a:pt x="217" y="108"/>
                    <a:pt x="217" y="108"/>
                    <a:pt x="217" y="108"/>
                  </a:cubicBezTo>
                  <a:cubicBezTo>
                    <a:pt x="220" y="120"/>
                    <a:pt x="218" y="133"/>
                    <a:pt x="211" y="143"/>
                  </a:cubicBezTo>
                  <a:cubicBezTo>
                    <a:pt x="197" y="162"/>
                    <a:pt x="171" y="167"/>
                    <a:pt x="152" y="154"/>
                  </a:cubicBezTo>
                  <a:close/>
                </a:path>
              </a:pathLst>
            </a:custGeom>
            <a:solidFill>
              <a:srgbClr val="A7CCE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" name="Oval 101"/>
            <p:cNvSpPr>
              <a:spLocks noChangeArrowheads="1"/>
            </p:cNvSpPr>
            <p:nvPr/>
          </p:nvSpPr>
          <p:spPr bwMode="auto">
            <a:xfrm>
              <a:off x="2276481" y="1937966"/>
              <a:ext cx="138113" cy="138113"/>
            </a:xfrm>
            <a:prstGeom prst="ellipse">
              <a:avLst/>
            </a:prstGeom>
            <a:solidFill>
              <a:srgbClr val="D2E5F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2" name="Oval 102"/>
            <p:cNvSpPr>
              <a:spLocks noChangeArrowheads="1"/>
            </p:cNvSpPr>
            <p:nvPr/>
          </p:nvSpPr>
          <p:spPr bwMode="auto">
            <a:xfrm>
              <a:off x="1811848" y="2012162"/>
              <a:ext cx="77788" cy="76200"/>
            </a:xfrm>
            <a:prstGeom prst="ellipse">
              <a:avLst/>
            </a:prstGeom>
            <a:solidFill>
              <a:srgbClr val="D2E5F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13" name="Группа 212"/>
            <p:cNvGrpSpPr/>
            <p:nvPr/>
          </p:nvGrpSpPr>
          <p:grpSpPr>
            <a:xfrm>
              <a:off x="1044575" y="1692275"/>
              <a:ext cx="3421063" cy="2771775"/>
              <a:chOff x="1044575" y="1692275"/>
              <a:chExt cx="3421063" cy="2771775"/>
            </a:xfrm>
          </p:grpSpPr>
          <p:sp>
            <p:nvSpPr>
              <p:cNvPr id="214" name="Freeform 5"/>
              <p:cNvSpPr>
                <a:spLocks/>
              </p:cNvSpPr>
              <p:nvPr/>
            </p:nvSpPr>
            <p:spPr bwMode="auto">
              <a:xfrm>
                <a:off x="1071563" y="3827463"/>
                <a:ext cx="1208088" cy="525463"/>
              </a:xfrm>
              <a:custGeom>
                <a:avLst/>
                <a:gdLst>
                  <a:gd name="T0" fmla="*/ 0 w 359"/>
                  <a:gd name="T1" fmla="*/ 0 h 156"/>
                  <a:gd name="T2" fmla="*/ 3 w 359"/>
                  <a:gd name="T3" fmla="*/ 117 h 156"/>
                  <a:gd name="T4" fmla="*/ 41 w 359"/>
                  <a:gd name="T5" fmla="*/ 154 h 156"/>
                  <a:gd name="T6" fmla="*/ 322 w 359"/>
                  <a:gd name="T7" fmla="*/ 156 h 156"/>
                  <a:gd name="T8" fmla="*/ 349 w 359"/>
                  <a:gd name="T9" fmla="*/ 132 h 156"/>
                  <a:gd name="T10" fmla="*/ 353 w 359"/>
                  <a:gd name="T11" fmla="*/ 0 h 156"/>
                  <a:gd name="T12" fmla="*/ 0 w 359"/>
                  <a:gd name="T13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9" h="156">
                    <a:moveTo>
                      <a:pt x="0" y="0"/>
                    </a:moveTo>
                    <a:cubicBezTo>
                      <a:pt x="3" y="117"/>
                      <a:pt x="3" y="117"/>
                      <a:pt x="3" y="117"/>
                    </a:cubicBezTo>
                    <a:cubicBezTo>
                      <a:pt x="4" y="138"/>
                      <a:pt x="21" y="154"/>
                      <a:pt x="41" y="154"/>
                    </a:cubicBezTo>
                    <a:cubicBezTo>
                      <a:pt x="322" y="156"/>
                      <a:pt x="322" y="156"/>
                      <a:pt x="322" y="156"/>
                    </a:cubicBezTo>
                    <a:cubicBezTo>
                      <a:pt x="335" y="156"/>
                      <a:pt x="347" y="146"/>
                      <a:pt x="349" y="132"/>
                    </a:cubicBezTo>
                    <a:cubicBezTo>
                      <a:pt x="354" y="103"/>
                      <a:pt x="359" y="50"/>
                      <a:pt x="353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5" name="Freeform 6"/>
              <p:cNvSpPr>
                <a:spLocks/>
              </p:cNvSpPr>
              <p:nvPr/>
            </p:nvSpPr>
            <p:spPr bwMode="auto">
              <a:xfrm>
                <a:off x="1347788" y="3484563"/>
                <a:ext cx="160338" cy="60325"/>
              </a:xfrm>
              <a:custGeom>
                <a:avLst/>
                <a:gdLst>
                  <a:gd name="T0" fmla="*/ 0 w 48"/>
                  <a:gd name="T1" fmla="*/ 17 h 18"/>
                  <a:gd name="T2" fmla="*/ 1 w 48"/>
                  <a:gd name="T3" fmla="*/ 8 h 18"/>
                  <a:gd name="T4" fmla="*/ 6 w 48"/>
                  <a:gd name="T5" fmla="*/ 4 h 18"/>
                  <a:gd name="T6" fmla="*/ 47 w 48"/>
                  <a:gd name="T7" fmla="*/ 8 h 18"/>
                  <a:gd name="T8" fmla="*/ 48 w 48"/>
                  <a:gd name="T9" fmla="*/ 18 h 18"/>
                  <a:gd name="T10" fmla="*/ 0 w 48"/>
                  <a:gd name="T11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18">
                    <a:moveTo>
                      <a:pt x="0" y="17"/>
                    </a:moveTo>
                    <a:cubicBezTo>
                      <a:pt x="1" y="8"/>
                      <a:pt x="1" y="8"/>
                      <a:pt x="1" y="8"/>
                    </a:cubicBezTo>
                    <a:cubicBezTo>
                      <a:pt x="2" y="6"/>
                      <a:pt x="4" y="4"/>
                      <a:pt x="6" y="4"/>
                    </a:cubicBezTo>
                    <a:cubicBezTo>
                      <a:pt x="15" y="3"/>
                      <a:pt x="36" y="0"/>
                      <a:pt x="47" y="8"/>
                    </a:cubicBezTo>
                    <a:cubicBezTo>
                      <a:pt x="48" y="18"/>
                      <a:pt x="48" y="18"/>
                      <a:pt x="48" y="18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6" name="Freeform 7"/>
              <p:cNvSpPr>
                <a:spLocks/>
              </p:cNvSpPr>
              <p:nvPr/>
            </p:nvSpPr>
            <p:spPr bwMode="auto">
              <a:xfrm>
                <a:off x="1404938" y="3400425"/>
                <a:ext cx="46038" cy="114300"/>
              </a:xfrm>
              <a:custGeom>
                <a:avLst/>
                <a:gdLst>
                  <a:gd name="T0" fmla="*/ 10 w 14"/>
                  <a:gd name="T1" fmla="*/ 33 h 34"/>
                  <a:gd name="T2" fmla="*/ 4 w 14"/>
                  <a:gd name="T3" fmla="*/ 33 h 34"/>
                  <a:gd name="T4" fmla="*/ 0 w 14"/>
                  <a:gd name="T5" fmla="*/ 28 h 34"/>
                  <a:gd name="T6" fmla="*/ 0 w 14"/>
                  <a:gd name="T7" fmla="*/ 0 h 34"/>
                  <a:gd name="T8" fmla="*/ 14 w 14"/>
                  <a:gd name="T9" fmla="*/ 0 h 34"/>
                  <a:gd name="T10" fmla="*/ 14 w 14"/>
                  <a:gd name="T11" fmla="*/ 28 h 34"/>
                  <a:gd name="T12" fmla="*/ 10 w 14"/>
                  <a:gd name="T13" fmla="*/ 3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4">
                    <a:moveTo>
                      <a:pt x="10" y="33"/>
                    </a:moveTo>
                    <a:cubicBezTo>
                      <a:pt x="8" y="34"/>
                      <a:pt x="6" y="34"/>
                      <a:pt x="4" y="33"/>
                    </a:cubicBezTo>
                    <a:cubicBezTo>
                      <a:pt x="2" y="33"/>
                      <a:pt x="0" y="31"/>
                      <a:pt x="0" y="2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14" y="31"/>
                      <a:pt x="13" y="33"/>
                      <a:pt x="10" y="33"/>
                    </a:cubicBez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7" name="Freeform 8"/>
              <p:cNvSpPr>
                <a:spLocks/>
              </p:cNvSpPr>
              <p:nvPr/>
            </p:nvSpPr>
            <p:spPr bwMode="auto">
              <a:xfrm>
                <a:off x="1814513" y="3484563"/>
                <a:ext cx="165100" cy="60325"/>
              </a:xfrm>
              <a:custGeom>
                <a:avLst/>
                <a:gdLst>
                  <a:gd name="T0" fmla="*/ 0 w 49"/>
                  <a:gd name="T1" fmla="*/ 17 h 18"/>
                  <a:gd name="T2" fmla="*/ 1 w 49"/>
                  <a:gd name="T3" fmla="*/ 8 h 18"/>
                  <a:gd name="T4" fmla="*/ 6 w 49"/>
                  <a:gd name="T5" fmla="*/ 4 h 18"/>
                  <a:gd name="T6" fmla="*/ 47 w 49"/>
                  <a:gd name="T7" fmla="*/ 8 h 18"/>
                  <a:gd name="T8" fmla="*/ 49 w 49"/>
                  <a:gd name="T9" fmla="*/ 18 h 18"/>
                  <a:gd name="T10" fmla="*/ 0 w 49"/>
                  <a:gd name="T11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" h="18">
                    <a:moveTo>
                      <a:pt x="0" y="17"/>
                    </a:moveTo>
                    <a:cubicBezTo>
                      <a:pt x="1" y="8"/>
                      <a:pt x="1" y="8"/>
                      <a:pt x="1" y="8"/>
                    </a:cubicBezTo>
                    <a:cubicBezTo>
                      <a:pt x="2" y="6"/>
                      <a:pt x="4" y="4"/>
                      <a:pt x="6" y="4"/>
                    </a:cubicBezTo>
                    <a:cubicBezTo>
                      <a:pt x="15" y="3"/>
                      <a:pt x="37" y="0"/>
                      <a:pt x="47" y="8"/>
                    </a:cubicBezTo>
                    <a:cubicBezTo>
                      <a:pt x="49" y="18"/>
                      <a:pt x="49" y="18"/>
                      <a:pt x="49" y="18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6BB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8" name="Freeform 9"/>
              <p:cNvSpPr>
                <a:spLocks/>
              </p:cNvSpPr>
              <p:nvPr/>
            </p:nvSpPr>
            <p:spPr bwMode="auto">
              <a:xfrm>
                <a:off x="1871663" y="3389313"/>
                <a:ext cx="50800" cy="125413"/>
              </a:xfrm>
              <a:custGeom>
                <a:avLst/>
                <a:gdLst>
                  <a:gd name="T0" fmla="*/ 10 w 15"/>
                  <a:gd name="T1" fmla="*/ 36 h 37"/>
                  <a:gd name="T2" fmla="*/ 4 w 15"/>
                  <a:gd name="T3" fmla="*/ 36 h 37"/>
                  <a:gd name="T4" fmla="*/ 0 w 15"/>
                  <a:gd name="T5" fmla="*/ 31 h 37"/>
                  <a:gd name="T6" fmla="*/ 0 w 15"/>
                  <a:gd name="T7" fmla="*/ 0 h 37"/>
                  <a:gd name="T8" fmla="*/ 15 w 15"/>
                  <a:gd name="T9" fmla="*/ 0 h 37"/>
                  <a:gd name="T10" fmla="*/ 15 w 15"/>
                  <a:gd name="T11" fmla="*/ 31 h 37"/>
                  <a:gd name="T12" fmla="*/ 10 w 15"/>
                  <a:gd name="T13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37">
                    <a:moveTo>
                      <a:pt x="10" y="36"/>
                    </a:moveTo>
                    <a:cubicBezTo>
                      <a:pt x="8" y="37"/>
                      <a:pt x="6" y="37"/>
                      <a:pt x="4" y="36"/>
                    </a:cubicBezTo>
                    <a:cubicBezTo>
                      <a:pt x="2" y="36"/>
                      <a:pt x="0" y="34"/>
                      <a:pt x="0" y="3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4"/>
                      <a:pt x="13" y="36"/>
                      <a:pt x="10" y="36"/>
                    </a:cubicBezTo>
                    <a:close/>
                  </a:path>
                </a:pathLst>
              </a:custGeom>
              <a:solidFill>
                <a:srgbClr val="6BB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9" name="Freeform 10"/>
              <p:cNvSpPr>
                <a:spLocks/>
              </p:cNvSpPr>
              <p:nvPr/>
            </p:nvSpPr>
            <p:spPr bwMode="auto">
              <a:xfrm>
                <a:off x="1370013" y="3265488"/>
                <a:ext cx="579438" cy="157163"/>
              </a:xfrm>
              <a:custGeom>
                <a:avLst/>
                <a:gdLst>
                  <a:gd name="T0" fmla="*/ 8 w 172"/>
                  <a:gd name="T1" fmla="*/ 47 h 47"/>
                  <a:gd name="T2" fmla="*/ 163 w 172"/>
                  <a:gd name="T3" fmla="*/ 42 h 47"/>
                  <a:gd name="T4" fmla="*/ 170 w 172"/>
                  <a:gd name="T5" fmla="*/ 36 h 47"/>
                  <a:gd name="T6" fmla="*/ 171 w 172"/>
                  <a:gd name="T7" fmla="*/ 16 h 47"/>
                  <a:gd name="T8" fmla="*/ 154 w 172"/>
                  <a:gd name="T9" fmla="*/ 1 h 47"/>
                  <a:gd name="T10" fmla="*/ 11 w 172"/>
                  <a:gd name="T11" fmla="*/ 16 h 47"/>
                  <a:gd name="T12" fmla="*/ 2 w 172"/>
                  <a:gd name="T13" fmla="*/ 26 h 47"/>
                  <a:gd name="T14" fmla="*/ 2 w 172"/>
                  <a:gd name="T15" fmla="*/ 42 h 47"/>
                  <a:gd name="T16" fmla="*/ 8 w 172"/>
                  <a:gd name="T1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2" h="47">
                    <a:moveTo>
                      <a:pt x="8" y="47"/>
                    </a:moveTo>
                    <a:cubicBezTo>
                      <a:pt x="163" y="42"/>
                      <a:pt x="163" y="42"/>
                      <a:pt x="163" y="42"/>
                    </a:cubicBezTo>
                    <a:cubicBezTo>
                      <a:pt x="167" y="42"/>
                      <a:pt x="170" y="39"/>
                      <a:pt x="170" y="36"/>
                    </a:cubicBezTo>
                    <a:cubicBezTo>
                      <a:pt x="171" y="31"/>
                      <a:pt x="172" y="23"/>
                      <a:pt x="171" y="16"/>
                    </a:cubicBezTo>
                    <a:cubicBezTo>
                      <a:pt x="170" y="7"/>
                      <a:pt x="162" y="1"/>
                      <a:pt x="154" y="1"/>
                    </a:cubicBezTo>
                    <a:cubicBezTo>
                      <a:pt x="125" y="0"/>
                      <a:pt x="51" y="0"/>
                      <a:pt x="11" y="16"/>
                    </a:cubicBezTo>
                    <a:cubicBezTo>
                      <a:pt x="6" y="18"/>
                      <a:pt x="3" y="21"/>
                      <a:pt x="2" y="26"/>
                    </a:cubicBezTo>
                    <a:cubicBezTo>
                      <a:pt x="1" y="30"/>
                      <a:pt x="0" y="36"/>
                      <a:pt x="2" y="42"/>
                    </a:cubicBezTo>
                    <a:cubicBezTo>
                      <a:pt x="2" y="45"/>
                      <a:pt x="5" y="47"/>
                      <a:pt x="8" y="47"/>
                    </a:cubicBezTo>
                    <a:close/>
                  </a:path>
                </a:pathLst>
              </a:custGeom>
              <a:solidFill>
                <a:srgbClr val="112F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0" name="Freeform 11"/>
              <p:cNvSpPr>
                <a:spLocks/>
              </p:cNvSpPr>
              <p:nvPr/>
            </p:nvSpPr>
            <p:spPr bwMode="auto">
              <a:xfrm>
                <a:off x="1044575" y="3521075"/>
                <a:ext cx="1241425" cy="501650"/>
              </a:xfrm>
              <a:custGeom>
                <a:avLst/>
                <a:gdLst>
                  <a:gd name="T0" fmla="*/ 18 w 369"/>
                  <a:gd name="T1" fmla="*/ 3 h 149"/>
                  <a:gd name="T2" fmla="*/ 347 w 369"/>
                  <a:gd name="T3" fmla="*/ 7 h 149"/>
                  <a:gd name="T4" fmla="*/ 358 w 369"/>
                  <a:gd name="T5" fmla="*/ 17 h 149"/>
                  <a:gd name="T6" fmla="*/ 368 w 369"/>
                  <a:gd name="T7" fmla="*/ 112 h 149"/>
                  <a:gd name="T8" fmla="*/ 359 w 369"/>
                  <a:gd name="T9" fmla="*/ 122 h 149"/>
                  <a:gd name="T10" fmla="*/ 216 w 369"/>
                  <a:gd name="T11" fmla="*/ 149 h 149"/>
                  <a:gd name="T12" fmla="*/ 165 w 369"/>
                  <a:gd name="T13" fmla="*/ 149 h 149"/>
                  <a:gd name="T14" fmla="*/ 12 w 369"/>
                  <a:gd name="T15" fmla="*/ 119 h 149"/>
                  <a:gd name="T16" fmla="*/ 2 w 369"/>
                  <a:gd name="T17" fmla="*/ 108 h 149"/>
                  <a:gd name="T18" fmla="*/ 5 w 369"/>
                  <a:gd name="T19" fmla="*/ 13 h 149"/>
                  <a:gd name="T20" fmla="*/ 18 w 369"/>
                  <a:gd name="T21" fmla="*/ 3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9" h="149">
                    <a:moveTo>
                      <a:pt x="18" y="3"/>
                    </a:moveTo>
                    <a:cubicBezTo>
                      <a:pt x="68" y="2"/>
                      <a:pt x="284" y="0"/>
                      <a:pt x="347" y="7"/>
                    </a:cubicBezTo>
                    <a:cubicBezTo>
                      <a:pt x="353" y="8"/>
                      <a:pt x="357" y="12"/>
                      <a:pt x="358" y="17"/>
                    </a:cubicBezTo>
                    <a:cubicBezTo>
                      <a:pt x="362" y="34"/>
                      <a:pt x="369" y="73"/>
                      <a:pt x="368" y="112"/>
                    </a:cubicBezTo>
                    <a:cubicBezTo>
                      <a:pt x="368" y="117"/>
                      <a:pt x="364" y="121"/>
                      <a:pt x="359" y="122"/>
                    </a:cubicBezTo>
                    <a:cubicBezTo>
                      <a:pt x="216" y="149"/>
                      <a:pt x="216" y="149"/>
                      <a:pt x="216" y="149"/>
                    </a:cubicBezTo>
                    <a:cubicBezTo>
                      <a:pt x="165" y="149"/>
                      <a:pt x="165" y="149"/>
                      <a:pt x="165" y="149"/>
                    </a:cubicBezTo>
                    <a:cubicBezTo>
                      <a:pt x="12" y="119"/>
                      <a:pt x="12" y="119"/>
                      <a:pt x="12" y="119"/>
                    </a:cubicBezTo>
                    <a:cubicBezTo>
                      <a:pt x="7" y="118"/>
                      <a:pt x="3" y="113"/>
                      <a:pt x="2" y="108"/>
                    </a:cubicBezTo>
                    <a:cubicBezTo>
                      <a:pt x="1" y="88"/>
                      <a:pt x="0" y="43"/>
                      <a:pt x="5" y="13"/>
                    </a:cubicBezTo>
                    <a:cubicBezTo>
                      <a:pt x="6" y="7"/>
                      <a:pt x="12" y="3"/>
                      <a:pt x="18" y="3"/>
                    </a:cubicBezTo>
                  </a:path>
                </a:pathLst>
              </a:custGeom>
              <a:solidFill>
                <a:srgbClr val="112F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1" name="Freeform 12"/>
              <p:cNvSpPr>
                <a:spLocks/>
              </p:cNvSpPr>
              <p:nvPr/>
            </p:nvSpPr>
            <p:spPr bwMode="auto">
              <a:xfrm>
                <a:off x="1576388" y="3902075"/>
                <a:ext cx="201613" cy="168275"/>
              </a:xfrm>
              <a:custGeom>
                <a:avLst/>
                <a:gdLst>
                  <a:gd name="T0" fmla="*/ 48 w 60"/>
                  <a:gd name="T1" fmla="*/ 50 h 50"/>
                  <a:gd name="T2" fmla="*/ 14 w 60"/>
                  <a:gd name="T3" fmla="*/ 50 h 50"/>
                  <a:gd name="T4" fmla="*/ 5 w 60"/>
                  <a:gd name="T5" fmla="*/ 42 h 50"/>
                  <a:gd name="T6" fmla="*/ 1 w 60"/>
                  <a:gd name="T7" fmla="*/ 9 h 50"/>
                  <a:gd name="T8" fmla="*/ 10 w 60"/>
                  <a:gd name="T9" fmla="*/ 0 h 50"/>
                  <a:gd name="T10" fmla="*/ 50 w 60"/>
                  <a:gd name="T11" fmla="*/ 0 h 50"/>
                  <a:gd name="T12" fmla="*/ 59 w 60"/>
                  <a:gd name="T13" fmla="*/ 9 h 50"/>
                  <a:gd name="T14" fmla="*/ 56 w 60"/>
                  <a:gd name="T15" fmla="*/ 42 h 50"/>
                  <a:gd name="T16" fmla="*/ 48 w 60"/>
                  <a:gd name="T17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50">
                    <a:moveTo>
                      <a:pt x="48" y="50"/>
                    </a:moveTo>
                    <a:cubicBezTo>
                      <a:pt x="14" y="50"/>
                      <a:pt x="14" y="50"/>
                      <a:pt x="14" y="50"/>
                    </a:cubicBezTo>
                    <a:cubicBezTo>
                      <a:pt x="9" y="50"/>
                      <a:pt x="5" y="47"/>
                      <a:pt x="5" y="42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6" y="0"/>
                      <a:pt x="60" y="4"/>
                      <a:pt x="59" y="9"/>
                    </a:cubicBezTo>
                    <a:cubicBezTo>
                      <a:pt x="56" y="42"/>
                      <a:pt x="56" y="42"/>
                      <a:pt x="56" y="42"/>
                    </a:cubicBezTo>
                    <a:cubicBezTo>
                      <a:pt x="56" y="46"/>
                      <a:pt x="52" y="50"/>
                      <a:pt x="48" y="50"/>
                    </a:cubicBezTo>
                  </a:path>
                </a:pathLst>
              </a:custGeom>
              <a:solidFill>
                <a:srgbClr val="6BB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2" name="Freeform 13"/>
              <p:cNvSpPr>
                <a:spLocks/>
              </p:cNvSpPr>
              <p:nvPr/>
            </p:nvSpPr>
            <p:spPr bwMode="auto">
              <a:xfrm>
                <a:off x="1579563" y="3902075"/>
                <a:ext cx="195263" cy="168275"/>
              </a:xfrm>
              <a:custGeom>
                <a:avLst/>
                <a:gdLst>
                  <a:gd name="T0" fmla="*/ 49 w 58"/>
                  <a:gd name="T1" fmla="*/ 0 h 50"/>
                  <a:gd name="T2" fmla="*/ 9 w 58"/>
                  <a:gd name="T3" fmla="*/ 0 h 50"/>
                  <a:gd name="T4" fmla="*/ 0 w 58"/>
                  <a:gd name="T5" fmla="*/ 8 h 50"/>
                  <a:gd name="T6" fmla="*/ 0 w 58"/>
                  <a:gd name="T7" fmla="*/ 9 h 50"/>
                  <a:gd name="T8" fmla="*/ 4 w 58"/>
                  <a:gd name="T9" fmla="*/ 42 h 50"/>
                  <a:gd name="T10" fmla="*/ 13 w 58"/>
                  <a:gd name="T11" fmla="*/ 50 h 50"/>
                  <a:gd name="T12" fmla="*/ 47 w 58"/>
                  <a:gd name="T13" fmla="*/ 50 h 50"/>
                  <a:gd name="T14" fmla="*/ 55 w 58"/>
                  <a:gd name="T15" fmla="*/ 42 h 50"/>
                  <a:gd name="T16" fmla="*/ 58 w 58"/>
                  <a:gd name="T17" fmla="*/ 9 h 50"/>
                  <a:gd name="T18" fmla="*/ 58 w 58"/>
                  <a:gd name="T19" fmla="*/ 8 h 50"/>
                  <a:gd name="T20" fmla="*/ 49 w 58"/>
                  <a:gd name="T21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8" h="50">
                    <a:moveTo>
                      <a:pt x="49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4" y="42"/>
                      <a:pt x="4" y="42"/>
                      <a:pt x="4" y="42"/>
                    </a:cubicBezTo>
                    <a:cubicBezTo>
                      <a:pt x="4" y="47"/>
                      <a:pt x="8" y="50"/>
                      <a:pt x="13" y="50"/>
                    </a:cubicBezTo>
                    <a:cubicBezTo>
                      <a:pt x="47" y="50"/>
                      <a:pt x="47" y="50"/>
                      <a:pt x="47" y="50"/>
                    </a:cubicBezTo>
                    <a:cubicBezTo>
                      <a:pt x="51" y="50"/>
                      <a:pt x="55" y="46"/>
                      <a:pt x="55" y="42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58" y="9"/>
                      <a:pt x="58" y="9"/>
                      <a:pt x="58" y="8"/>
                    </a:cubicBezTo>
                    <a:cubicBezTo>
                      <a:pt x="58" y="4"/>
                      <a:pt x="54" y="0"/>
                      <a:pt x="49" y="0"/>
                    </a:cubicBezTo>
                  </a:path>
                </a:pathLst>
              </a:custGeom>
              <a:solidFill>
                <a:srgbClr val="FBB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3" name="Freeform 14"/>
              <p:cNvSpPr>
                <a:spLocks/>
              </p:cNvSpPr>
              <p:nvPr/>
            </p:nvSpPr>
            <p:spPr bwMode="auto">
              <a:xfrm>
                <a:off x="2917825" y="3268663"/>
                <a:ext cx="1547813" cy="1189038"/>
              </a:xfrm>
              <a:custGeom>
                <a:avLst/>
                <a:gdLst>
                  <a:gd name="T0" fmla="*/ 136 w 460"/>
                  <a:gd name="T1" fmla="*/ 186 h 353"/>
                  <a:gd name="T2" fmla="*/ 174 w 460"/>
                  <a:gd name="T3" fmla="*/ 353 h 353"/>
                  <a:gd name="T4" fmla="*/ 359 w 460"/>
                  <a:gd name="T5" fmla="*/ 353 h 353"/>
                  <a:gd name="T6" fmla="*/ 371 w 460"/>
                  <a:gd name="T7" fmla="*/ 253 h 353"/>
                  <a:gd name="T8" fmla="*/ 420 w 460"/>
                  <a:gd name="T9" fmla="*/ 245 h 353"/>
                  <a:gd name="T10" fmla="*/ 354 w 460"/>
                  <a:gd name="T11" fmla="*/ 12 h 353"/>
                  <a:gd name="T12" fmla="*/ 207 w 460"/>
                  <a:gd name="T13" fmla="*/ 6 h 353"/>
                  <a:gd name="T14" fmla="*/ 3 w 460"/>
                  <a:gd name="T15" fmla="*/ 177 h 353"/>
                  <a:gd name="T16" fmla="*/ 136 w 460"/>
                  <a:gd name="T17" fmla="*/ 18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0" h="353">
                    <a:moveTo>
                      <a:pt x="136" y="186"/>
                    </a:moveTo>
                    <a:cubicBezTo>
                      <a:pt x="150" y="225"/>
                      <a:pt x="159" y="306"/>
                      <a:pt x="174" y="353"/>
                    </a:cubicBezTo>
                    <a:cubicBezTo>
                      <a:pt x="359" y="353"/>
                      <a:pt x="359" y="353"/>
                      <a:pt x="359" y="353"/>
                    </a:cubicBezTo>
                    <a:cubicBezTo>
                      <a:pt x="371" y="253"/>
                      <a:pt x="371" y="253"/>
                      <a:pt x="371" y="253"/>
                    </a:cubicBezTo>
                    <a:cubicBezTo>
                      <a:pt x="371" y="253"/>
                      <a:pt x="416" y="257"/>
                      <a:pt x="420" y="245"/>
                    </a:cubicBezTo>
                    <a:cubicBezTo>
                      <a:pt x="448" y="156"/>
                      <a:pt x="460" y="69"/>
                      <a:pt x="354" y="12"/>
                    </a:cubicBezTo>
                    <a:cubicBezTo>
                      <a:pt x="331" y="0"/>
                      <a:pt x="207" y="6"/>
                      <a:pt x="207" y="6"/>
                    </a:cubicBezTo>
                    <a:cubicBezTo>
                      <a:pt x="207" y="6"/>
                      <a:pt x="115" y="22"/>
                      <a:pt x="3" y="177"/>
                    </a:cubicBezTo>
                    <a:cubicBezTo>
                      <a:pt x="0" y="182"/>
                      <a:pt x="121" y="141"/>
                      <a:pt x="136" y="186"/>
                    </a:cubicBezTo>
                    <a:close/>
                  </a:path>
                </a:pathLst>
              </a:custGeom>
              <a:solidFill>
                <a:srgbClr val="CCDF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4" name="Freeform 15"/>
              <p:cNvSpPr>
                <a:spLocks/>
              </p:cNvSpPr>
              <p:nvPr/>
            </p:nvSpPr>
            <p:spPr bwMode="auto">
              <a:xfrm>
                <a:off x="3675063" y="2824163"/>
                <a:ext cx="296863" cy="565150"/>
              </a:xfrm>
              <a:custGeom>
                <a:avLst/>
                <a:gdLst>
                  <a:gd name="T0" fmla="*/ 11 w 88"/>
                  <a:gd name="T1" fmla="*/ 164 h 168"/>
                  <a:gd name="T2" fmla="*/ 27 w 88"/>
                  <a:gd name="T3" fmla="*/ 158 h 168"/>
                  <a:gd name="T4" fmla="*/ 88 w 88"/>
                  <a:gd name="T5" fmla="*/ 129 h 168"/>
                  <a:gd name="T6" fmla="*/ 77 w 88"/>
                  <a:gd name="T7" fmla="*/ 42 h 168"/>
                  <a:gd name="T8" fmla="*/ 9 w 88"/>
                  <a:gd name="T9" fmla="*/ 81 h 168"/>
                  <a:gd name="T10" fmla="*/ 5 w 88"/>
                  <a:gd name="T11" fmla="*/ 126 h 168"/>
                  <a:gd name="T12" fmla="*/ 11 w 88"/>
                  <a:gd name="T13" fmla="*/ 16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8" h="168">
                    <a:moveTo>
                      <a:pt x="11" y="164"/>
                    </a:moveTo>
                    <a:cubicBezTo>
                      <a:pt x="14" y="162"/>
                      <a:pt x="17" y="159"/>
                      <a:pt x="27" y="158"/>
                    </a:cubicBezTo>
                    <a:cubicBezTo>
                      <a:pt x="47" y="156"/>
                      <a:pt x="78" y="152"/>
                      <a:pt x="88" y="129"/>
                    </a:cubicBezTo>
                    <a:cubicBezTo>
                      <a:pt x="68" y="121"/>
                      <a:pt x="78" y="70"/>
                      <a:pt x="77" y="42"/>
                    </a:cubicBezTo>
                    <a:cubicBezTo>
                      <a:pt x="76" y="0"/>
                      <a:pt x="9" y="81"/>
                      <a:pt x="9" y="81"/>
                    </a:cubicBezTo>
                    <a:cubicBezTo>
                      <a:pt x="9" y="81"/>
                      <a:pt x="10" y="100"/>
                      <a:pt x="5" y="126"/>
                    </a:cubicBezTo>
                    <a:cubicBezTo>
                      <a:pt x="0" y="145"/>
                      <a:pt x="5" y="168"/>
                      <a:pt x="11" y="164"/>
                    </a:cubicBezTo>
                    <a:close/>
                  </a:path>
                </a:pathLst>
              </a:custGeom>
              <a:solidFill>
                <a:srgbClr val="F7B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" name="Freeform 16"/>
              <p:cNvSpPr>
                <a:spLocks/>
              </p:cNvSpPr>
              <p:nvPr/>
            </p:nvSpPr>
            <p:spPr bwMode="auto">
              <a:xfrm>
                <a:off x="3362325" y="2392363"/>
                <a:ext cx="736600" cy="563563"/>
              </a:xfrm>
              <a:custGeom>
                <a:avLst/>
                <a:gdLst>
                  <a:gd name="T0" fmla="*/ 64 w 219"/>
                  <a:gd name="T1" fmla="*/ 164 h 167"/>
                  <a:gd name="T2" fmla="*/ 17 w 219"/>
                  <a:gd name="T3" fmla="*/ 110 h 167"/>
                  <a:gd name="T4" fmla="*/ 37 w 219"/>
                  <a:gd name="T5" fmla="*/ 80 h 167"/>
                  <a:gd name="T6" fmla="*/ 51 w 219"/>
                  <a:gd name="T7" fmla="*/ 32 h 167"/>
                  <a:gd name="T8" fmla="*/ 111 w 219"/>
                  <a:gd name="T9" fmla="*/ 22 h 167"/>
                  <a:gd name="T10" fmla="*/ 153 w 219"/>
                  <a:gd name="T11" fmla="*/ 24 h 167"/>
                  <a:gd name="T12" fmla="*/ 185 w 219"/>
                  <a:gd name="T13" fmla="*/ 48 h 167"/>
                  <a:gd name="T14" fmla="*/ 210 w 219"/>
                  <a:gd name="T15" fmla="*/ 69 h 167"/>
                  <a:gd name="T16" fmla="*/ 200 w 219"/>
                  <a:gd name="T17" fmla="*/ 102 h 167"/>
                  <a:gd name="T18" fmla="*/ 205 w 219"/>
                  <a:gd name="T19" fmla="*/ 139 h 167"/>
                  <a:gd name="T20" fmla="*/ 152 w 219"/>
                  <a:gd name="T21" fmla="*/ 167 h 167"/>
                  <a:gd name="T22" fmla="*/ 64 w 219"/>
                  <a:gd name="T23" fmla="*/ 16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167">
                    <a:moveTo>
                      <a:pt x="64" y="164"/>
                    </a:moveTo>
                    <a:cubicBezTo>
                      <a:pt x="64" y="164"/>
                      <a:pt x="0" y="149"/>
                      <a:pt x="17" y="110"/>
                    </a:cubicBezTo>
                    <a:cubicBezTo>
                      <a:pt x="34" y="71"/>
                      <a:pt x="36" y="96"/>
                      <a:pt x="37" y="80"/>
                    </a:cubicBezTo>
                    <a:cubicBezTo>
                      <a:pt x="38" y="63"/>
                      <a:pt x="29" y="27"/>
                      <a:pt x="51" y="32"/>
                    </a:cubicBezTo>
                    <a:cubicBezTo>
                      <a:pt x="73" y="37"/>
                      <a:pt x="89" y="35"/>
                      <a:pt x="111" y="22"/>
                    </a:cubicBezTo>
                    <a:cubicBezTo>
                      <a:pt x="134" y="9"/>
                      <a:pt x="146" y="0"/>
                      <a:pt x="153" y="24"/>
                    </a:cubicBezTo>
                    <a:cubicBezTo>
                      <a:pt x="160" y="49"/>
                      <a:pt x="159" y="46"/>
                      <a:pt x="185" y="48"/>
                    </a:cubicBezTo>
                    <a:cubicBezTo>
                      <a:pt x="211" y="50"/>
                      <a:pt x="219" y="55"/>
                      <a:pt x="210" y="69"/>
                    </a:cubicBezTo>
                    <a:cubicBezTo>
                      <a:pt x="201" y="83"/>
                      <a:pt x="188" y="88"/>
                      <a:pt x="200" y="102"/>
                    </a:cubicBezTo>
                    <a:cubicBezTo>
                      <a:pt x="212" y="115"/>
                      <a:pt x="215" y="129"/>
                      <a:pt x="205" y="139"/>
                    </a:cubicBezTo>
                    <a:cubicBezTo>
                      <a:pt x="195" y="149"/>
                      <a:pt x="152" y="167"/>
                      <a:pt x="152" y="167"/>
                    </a:cubicBezTo>
                    <a:lnTo>
                      <a:pt x="64" y="164"/>
                    </a:lnTo>
                    <a:close/>
                  </a:path>
                </a:pathLst>
              </a:custGeom>
              <a:solidFill>
                <a:srgbClr val="112F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" name="Freeform 17"/>
              <p:cNvSpPr>
                <a:spLocks/>
              </p:cNvSpPr>
              <p:nvPr/>
            </p:nvSpPr>
            <p:spPr bwMode="auto">
              <a:xfrm>
                <a:off x="3876675" y="2797175"/>
                <a:ext cx="131763" cy="225425"/>
              </a:xfrm>
              <a:custGeom>
                <a:avLst/>
                <a:gdLst>
                  <a:gd name="T0" fmla="*/ 9 w 39"/>
                  <a:gd name="T1" fmla="*/ 14 h 67"/>
                  <a:gd name="T2" fmla="*/ 34 w 39"/>
                  <a:gd name="T3" fmla="*/ 10 h 67"/>
                  <a:gd name="T4" fmla="*/ 29 w 39"/>
                  <a:gd name="T5" fmla="*/ 46 h 67"/>
                  <a:gd name="T6" fmla="*/ 6 w 39"/>
                  <a:gd name="T7" fmla="*/ 47 h 67"/>
                  <a:gd name="T8" fmla="*/ 9 w 39"/>
                  <a:gd name="T9" fmla="*/ 14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67">
                    <a:moveTo>
                      <a:pt x="9" y="14"/>
                    </a:moveTo>
                    <a:cubicBezTo>
                      <a:pt x="9" y="14"/>
                      <a:pt x="29" y="0"/>
                      <a:pt x="34" y="10"/>
                    </a:cubicBezTo>
                    <a:cubicBezTo>
                      <a:pt x="39" y="20"/>
                      <a:pt x="37" y="38"/>
                      <a:pt x="29" y="46"/>
                    </a:cubicBezTo>
                    <a:cubicBezTo>
                      <a:pt x="21" y="55"/>
                      <a:pt x="12" y="67"/>
                      <a:pt x="6" y="47"/>
                    </a:cubicBezTo>
                    <a:cubicBezTo>
                      <a:pt x="0" y="27"/>
                      <a:pt x="9" y="14"/>
                      <a:pt x="9" y="14"/>
                    </a:cubicBezTo>
                    <a:close/>
                  </a:path>
                </a:pathLst>
              </a:custGeom>
              <a:solidFill>
                <a:srgbClr val="FCC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" name="Freeform 18"/>
              <p:cNvSpPr>
                <a:spLocks/>
              </p:cNvSpPr>
              <p:nvPr/>
            </p:nvSpPr>
            <p:spPr bwMode="auto">
              <a:xfrm>
                <a:off x="3497263" y="2887663"/>
                <a:ext cx="188913" cy="171450"/>
              </a:xfrm>
              <a:custGeom>
                <a:avLst/>
                <a:gdLst>
                  <a:gd name="T0" fmla="*/ 10 w 56"/>
                  <a:gd name="T1" fmla="*/ 25 h 51"/>
                  <a:gd name="T2" fmla="*/ 20 w 56"/>
                  <a:gd name="T3" fmla="*/ 2 h 51"/>
                  <a:gd name="T4" fmla="*/ 48 w 56"/>
                  <a:gd name="T5" fmla="*/ 26 h 51"/>
                  <a:gd name="T6" fmla="*/ 36 w 56"/>
                  <a:gd name="T7" fmla="*/ 45 h 51"/>
                  <a:gd name="T8" fmla="*/ 10 w 56"/>
                  <a:gd name="T9" fmla="*/ 2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10" y="25"/>
                    </a:moveTo>
                    <a:cubicBezTo>
                      <a:pt x="10" y="25"/>
                      <a:pt x="0" y="0"/>
                      <a:pt x="20" y="2"/>
                    </a:cubicBezTo>
                    <a:cubicBezTo>
                      <a:pt x="31" y="3"/>
                      <a:pt x="45" y="15"/>
                      <a:pt x="48" y="26"/>
                    </a:cubicBezTo>
                    <a:cubicBezTo>
                      <a:pt x="51" y="37"/>
                      <a:pt x="56" y="51"/>
                      <a:pt x="36" y="45"/>
                    </a:cubicBezTo>
                    <a:cubicBezTo>
                      <a:pt x="17" y="40"/>
                      <a:pt x="10" y="25"/>
                      <a:pt x="10" y="25"/>
                    </a:cubicBezTo>
                    <a:close/>
                  </a:path>
                </a:pathLst>
              </a:custGeom>
              <a:solidFill>
                <a:srgbClr val="FCC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8" name="Freeform 19"/>
              <p:cNvSpPr>
                <a:spLocks/>
              </p:cNvSpPr>
              <p:nvPr/>
            </p:nvSpPr>
            <p:spPr bwMode="auto">
              <a:xfrm>
                <a:off x="3557588" y="2595563"/>
                <a:ext cx="407988" cy="595313"/>
              </a:xfrm>
              <a:custGeom>
                <a:avLst/>
                <a:gdLst>
                  <a:gd name="T0" fmla="*/ 0 w 121"/>
                  <a:gd name="T1" fmla="*/ 85 h 177"/>
                  <a:gd name="T2" fmla="*/ 43 w 121"/>
                  <a:gd name="T3" fmla="*/ 163 h 177"/>
                  <a:gd name="T4" fmla="*/ 105 w 121"/>
                  <a:gd name="T5" fmla="*/ 136 h 177"/>
                  <a:gd name="T6" fmla="*/ 83 w 121"/>
                  <a:gd name="T7" fmla="*/ 21 h 177"/>
                  <a:gd name="T8" fmla="*/ 61 w 121"/>
                  <a:gd name="T9" fmla="*/ 12 h 177"/>
                  <a:gd name="T10" fmla="*/ 0 w 121"/>
                  <a:gd name="T11" fmla="*/ 85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1" h="177">
                    <a:moveTo>
                      <a:pt x="0" y="85"/>
                    </a:moveTo>
                    <a:cubicBezTo>
                      <a:pt x="0" y="85"/>
                      <a:pt x="16" y="142"/>
                      <a:pt x="43" y="163"/>
                    </a:cubicBezTo>
                    <a:cubicBezTo>
                      <a:pt x="61" y="177"/>
                      <a:pt x="89" y="166"/>
                      <a:pt x="105" y="136"/>
                    </a:cubicBezTo>
                    <a:cubicBezTo>
                      <a:pt x="121" y="107"/>
                      <a:pt x="115" y="5"/>
                      <a:pt x="83" y="21"/>
                    </a:cubicBezTo>
                    <a:cubicBezTo>
                      <a:pt x="51" y="37"/>
                      <a:pt x="78" y="0"/>
                      <a:pt x="61" y="12"/>
                    </a:cubicBezTo>
                    <a:cubicBezTo>
                      <a:pt x="44" y="25"/>
                      <a:pt x="72" y="72"/>
                      <a:pt x="0" y="85"/>
                    </a:cubicBezTo>
                    <a:close/>
                  </a:path>
                </a:pathLst>
              </a:custGeom>
              <a:solidFill>
                <a:srgbClr val="FCC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9" name="Freeform 20"/>
              <p:cNvSpPr>
                <a:spLocks/>
              </p:cNvSpPr>
              <p:nvPr/>
            </p:nvSpPr>
            <p:spPr bwMode="auto">
              <a:xfrm>
                <a:off x="3735388" y="3259138"/>
                <a:ext cx="236538" cy="207963"/>
              </a:xfrm>
              <a:custGeom>
                <a:avLst/>
                <a:gdLst>
                  <a:gd name="T0" fmla="*/ 0 w 149"/>
                  <a:gd name="T1" fmla="*/ 65 h 131"/>
                  <a:gd name="T2" fmla="*/ 49 w 149"/>
                  <a:gd name="T3" fmla="*/ 131 h 131"/>
                  <a:gd name="T4" fmla="*/ 149 w 149"/>
                  <a:gd name="T5" fmla="*/ 19 h 131"/>
                  <a:gd name="T6" fmla="*/ 149 w 149"/>
                  <a:gd name="T7" fmla="*/ 0 h 131"/>
                  <a:gd name="T8" fmla="*/ 0 w 149"/>
                  <a:gd name="T9" fmla="*/ 6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131">
                    <a:moveTo>
                      <a:pt x="0" y="65"/>
                    </a:moveTo>
                    <a:lnTo>
                      <a:pt x="49" y="131"/>
                    </a:lnTo>
                    <a:lnTo>
                      <a:pt x="149" y="19"/>
                    </a:lnTo>
                    <a:lnTo>
                      <a:pt x="149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E6EF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0" name="Freeform 21"/>
              <p:cNvSpPr>
                <a:spLocks/>
              </p:cNvSpPr>
              <p:nvPr/>
            </p:nvSpPr>
            <p:spPr bwMode="auto">
              <a:xfrm>
                <a:off x="3635375" y="3248025"/>
                <a:ext cx="77788" cy="225425"/>
              </a:xfrm>
              <a:custGeom>
                <a:avLst/>
                <a:gdLst>
                  <a:gd name="T0" fmla="*/ 36 w 49"/>
                  <a:gd name="T1" fmla="*/ 0 h 142"/>
                  <a:gd name="T2" fmla="*/ 0 w 49"/>
                  <a:gd name="T3" fmla="*/ 142 h 142"/>
                  <a:gd name="T4" fmla="*/ 49 w 49"/>
                  <a:gd name="T5" fmla="*/ 83 h 142"/>
                  <a:gd name="T6" fmla="*/ 36 w 49"/>
                  <a:gd name="T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9" h="142">
                    <a:moveTo>
                      <a:pt x="36" y="0"/>
                    </a:moveTo>
                    <a:lnTo>
                      <a:pt x="0" y="142"/>
                    </a:lnTo>
                    <a:lnTo>
                      <a:pt x="49" y="8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E6EF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1" name="Freeform 22"/>
              <p:cNvSpPr>
                <a:spLocks/>
              </p:cNvSpPr>
              <p:nvPr/>
            </p:nvSpPr>
            <p:spPr bwMode="auto">
              <a:xfrm>
                <a:off x="3675063" y="3362325"/>
                <a:ext cx="87313" cy="114300"/>
              </a:xfrm>
              <a:custGeom>
                <a:avLst/>
                <a:gdLst>
                  <a:gd name="T0" fmla="*/ 17 w 55"/>
                  <a:gd name="T1" fmla="*/ 5 h 72"/>
                  <a:gd name="T2" fmla="*/ 38 w 55"/>
                  <a:gd name="T3" fmla="*/ 0 h 72"/>
                  <a:gd name="T4" fmla="*/ 55 w 55"/>
                  <a:gd name="T5" fmla="*/ 55 h 72"/>
                  <a:gd name="T6" fmla="*/ 24 w 55"/>
                  <a:gd name="T7" fmla="*/ 72 h 72"/>
                  <a:gd name="T8" fmla="*/ 0 w 55"/>
                  <a:gd name="T9" fmla="*/ 64 h 72"/>
                  <a:gd name="T10" fmla="*/ 17 w 55"/>
                  <a:gd name="T11" fmla="*/ 5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72">
                    <a:moveTo>
                      <a:pt x="17" y="5"/>
                    </a:moveTo>
                    <a:lnTo>
                      <a:pt x="38" y="0"/>
                    </a:lnTo>
                    <a:lnTo>
                      <a:pt x="55" y="55"/>
                    </a:lnTo>
                    <a:lnTo>
                      <a:pt x="24" y="72"/>
                    </a:lnTo>
                    <a:lnTo>
                      <a:pt x="0" y="64"/>
                    </a:lnTo>
                    <a:lnTo>
                      <a:pt x="17" y="5"/>
                    </a:lnTo>
                    <a:close/>
                  </a:path>
                </a:pathLst>
              </a:custGeom>
              <a:solidFill>
                <a:srgbClr val="E600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2" name="Freeform 23"/>
              <p:cNvSpPr>
                <a:spLocks/>
              </p:cNvSpPr>
              <p:nvPr/>
            </p:nvSpPr>
            <p:spPr bwMode="auto">
              <a:xfrm>
                <a:off x="3629025" y="3397250"/>
                <a:ext cx="171450" cy="982663"/>
              </a:xfrm>
              <a:custGeom>
                <a:avLst/>
                <a:gdLst>
                  <a:gd name="T0" fmla="*/ 51 w 51"/>
                  <a:gd name="T1" fmla="*/ 292 h 292"/>
                  <a:gd name="T2" fmla="*/ 37 w 51"/>
                  <a:gd name="T3" fmla="*/ 20 h 292"/>
                  <a:gd name="T4" fmla="*/ 22 w 51"/>
                  <a:gd name="T5" fmla="*/ 5 h 292"/>
                  <a:gd name="T6" fmla="*/ 10 w 51"/>
                  <a:gd name="T7" fmla="*/ 292 h 292"/>
                  <a:gd name="T8" fmla="*/ 51 w 51"/>
                  <a:gd name="T9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92">
                    <a:moveTo>
                      <a:pt x="51" y="292"/>
                    </a:moveTo>
                    <a:cubicBezTo>
                      <a:pt x="45" y="215"/>
                      <a:pt x="38" y="108"/>
                      <a:pt x="37" y="20"/>
                    </a:cubicBezTo>
                    <a:cubicBezTo>
                      <a:pt x="36" y="0"/>
                      <a:pt x="21" y="24"/>
                      <a:pt x="22" y="5"/>
                    </a:cubicBezTo>
                    <a:cubicBezTo>
                      <a:pt x="22" y="5"/>
                      <a:pt x="0" y="105"/>
                      <a:pt x="10" y="292"/>
                    </a:cubicBezTo>
                    <a:lnTo>
                      <a:pt x="51" y="292"/>
                    </a:lnTo>
                    <a:close/>
                  </a:path>
                </a:pathLst>
              </a:custGeom>
              <a:solidFill>
                <a:srgbClr val="E600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3" name="Freeform 24"/>
              <p:cNvSpPr>
                <a:spLocks/>
              </p:cNvSpPr>
              <p:nvPr/>
            </p:nvSpPr>
            <p:spPr bwMode="auto">
              <a:xfrm>
                <a:off x="1679575" y="3070225"/>
                <a:ext cx="1911350" cy="1346200"/>
              </a:xfrm>
              <a:custGeom>
                <a:avLst/>
                <a:gdLst>
                  <a:gd name="T0" fmla="*/ 20 w 568"/>
                  <a:gd name="T1" fmla="*/ 400 h 400"/>
                  <a:gd name="T2" fmla="*/ 0 w 568"/>
                  <a:gd name="T3" fmla="*/ 381 h 400"/>
                  <a:gd name="T4" fmla="*/ 0 w 568"/>
                  <a:gd name="T5" fmla="*/ 19 h 400"/>
                  <a:gd name="T6" fmla="*/ 20 w 568"/>
                  <a:gd name="T7" fmla="*/ 0 h 400"/>
                  <a:gd name="T8" fmla="*/ 548 w 568"/>
                  <a:gd name="T9" fmla="*/ 0 h 400"/>
                  <a:gd name="T10" fmla="*/ 568 w 568"/>
                  <a:gd name="T11" fmla="*/ 19 h 400"/>
                  <a:gd name="T12" fmla="*/ 568 w 568"/>
                  <a:gd name="T13" fmla="*/ 381 h 400"/>
                  <a:gd name="T14" fmla="*/ 548 w 568"/>
                  <a:gd name="T15" fmla="*/ 400 h 400"/>
                  <a:gd name="T16" fmla="*/ 20 w 568"/>
                  <a:gd name="T17" fmla="*/ 40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8" h="400">
                    <a:moveTo>
                      <a:pt x="20" y="400"/>
                    </a:moveTo>
                    <a:cubicBezTo>
                      <a:pt x="9" y="400"/>
                      <a:pt x="0" y="391"/>
                      <a:pt x="0" y="38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ubicBezTo>
                      <a:pt x="548" y="0"/>
                      <a:pt x="548" y="0"/>
                      <a:pt x="548" y="0"/>
                    </a:cubicBezTo>
                    <a:cubicBezTo>
                      <a:pt x="559" y="0"/>
                      <a:pt x="568" y="8"/>
                      <a:pt x="568" y="19"/>
                    </a:cubicBezTo>
                    <a:cubicBezTo>
                      <a:pt x="568" y="381"/>
                      <a:pt x="568" y="381"/>
                      <a:pt x="568" y="381"/>
                    </a:cubicBezTo>
                    <a:cubicBezTo>
                      <a:pt x="568" y="391"/>
                      <a:pt x="559" y="400"/>
                      <a:pt x="548" y="400"/>
                    </a:cubicBezTo>
                    <a:lnTo>
                      <a:pt x="20" y="400"/>
                    </a:lnTo>
                    <a:close/>
                  </a:path>
                </a:pathLst>
              </a:custGeom>
              <a:solidFill>
                <a:srgbClr val="CDD5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4" name="Freeform 25"/>
              <p:cNvSpPr>
                <a:spLocks/>
              </p:cNvSpPr>
              <p:nvPr/>
            </p:nvSpPr>
            <p:spPr bwMode="auto">
              <a:xfrm>
                <a:off x="1687513" y="3073400"/>
                <a:ext cx="1897063" cy="1336675"/>
              </a:xfrm>
              <a:custGeom>
                <a:avLst/>
                <a:gdLst>
                  <a:gd name="T0" fmla="*/ 564 w 564"/>
                  <a:gd name="T1" fmla="*/ 380 h 397"/>
                  <a:gd name="T2" fmla="*/ 546 w 564"/>
                  <a:gd name="T3" fmla="*/ 397 h 397"/>
                  <a:gd name="T4" fmla="*/ 18 w 564"/>
                  <a:gd name="T5" fmla="*/ 397 h 397"/>
                  <a:gd name="T6" fmla="*/ 0 w 564"/>
                  <a:gd name="T7" fmla="*/ 380 h 397"/>
                  <a:gd name="T8" fmla="*/ 0 w 564"/>
                  <a:gd name="T9" fmla="*/ 18 h 397"/>
                  <a:gd name="T10" fmla="*/ 18 w 564"/>
                  <a:gd name="T11" fmla="*/ 0 h 397"/>
                  <a:gd name="T12" fmla="*/ 546 w 564"/>
                  <a:gd name="T13" fmla="*/ 0 h 397"/>
                  <a:gd name="T14" fmla="*/ 564 w 564"/>
                  <a:gd name="T15" fmla="*/ 18 h 397"/>
                  <a:gd name="T16" fmla="*/ 564 w 564"/>
                  <a:gd name="T17" fmla="*/ 38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4" h="397">
                    <a:moveTo>
                      <a:pt x="564" y="380"/>
                    </a:moveTo>
                    <a:cubicBezTo>
                      <a:pt x="564" y="389"/>
                      <a:pt x="556" y="397"/>
                      <a:pt x="546" y="397"/>
                    </a:cubicBezTo>
                    <a:cubicBezTo>
                      <a:pt x="18" y="397"/>
                      <a:pt x="18" y="397"/>
                      <a:pt x="18" y="397"/>
                    </a:cubicBezTo>
                    <a:cubicBezTo>
                      <a:pt x="8" y="397"/>
                      <a:pt x="0" y="389"/>
                      <a:pt x="0" y="38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546" y="0"/>
                      <a:pt x="546" y="0"/>
                      <a:pt x="546" y="0"/>
                    </a:cubicBezTo>
                    <a:cubicBezTo>
                      <a:pt x="556" y="0"/>
                      <a:pt x="564" y="8"/>
                      <a:pt x="564" y="18"/>
                    </a:cubicBezTo>
                    <a:lnTo>
                      <a:pt x="564" y="380"/>
                    </a:ln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" name="Rectangle 26"/>
              <p:cNvSpPr>
                <a:spLocks noChangeArrowheads="1"/>
              </p:cNvSpPr>
              <p:nvPr/>
            </p:nvSpPr>
            <p:spPr bwMode="auto">
              <a:xfrm>
                <a:off x="1781175" y="3160713"/>
                <a:ext cx="1709738" cy="1090613"/>
              </a:xfrm>
              <a:prstGeom prst="rect">
                <a:avLst/>
              </a:prstGeom>
              <a:solidFill>
                <a:srgbClr val="ECF3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6" name="Rectangle 27"/>
              <p:cNvSpPr>
                <a:spLocks noChangeArrowheads="1"/>
              </p:cNvSpPr>
              <p:nvPr/>
            </p:nvSpPr>
            <p:spPr bwMode="auto">
              <a:xfrm>
                <a:off x="1360488" y="4343400"/>
                <a:ext cx="2551113" cy="76200"/>
              </a:xfrm>
              <a:prstGeom prst="rect">
                <a:avLst/>
              </a:prstGeom>
              <a:solidFill>
                <a:srgbClr val="9DC6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7" name="Freeform 28"/>
              <p:cNvSpPr>
                <a:spLocks/>
              </p:cNvSpPr>
              <p:nvPr/>
            </p:nvSpPr>
            <p:spPr bwMode="auto">
              <a:xfrm>
                <a:off x="1363663" y="4419600"/>
                <a:ext cx="2544763" cy="44450"/>
              </a:xfrm>
              <a:custGeom>
                <a:avLst/>
                <a:gdLst>
                  <a:gd name="T0" fmla="*/ 0 w 756"/>
                  <a:gd name="T1" fmla="*/ 0 h 13"/>
                  <a:gd name="T2" fmla="*/ 37 w 756"/>
                  <a:gd name="T3" fmla="*/ 13 h 13"/>
                  <a:gd name="T4" fmla="*/ 719 w 756"/>
                  <a:gd name="T5" fmla="*/ 13 h 13"/>
                  <a:gd name="T6" fmla="*/ 756 w 756"/>
                  <a:gd name="T7" fmla="*/ 0 h 13"/>
                  <a:gd name="T8" fmla="*/ 0 w 756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13">
                    <a:moveTo>
                      <a:pt x="0" y="0"/>
                    </a:moveTo>
                    <a:cubicBezTo>
                      <a:pt x="9" y="9"/>
                      <a:pt x="26" y="13"/>
                      <a:pt x="37" y="13"/>
                    </a:cubicBezTo>
                    <a:cubicBezTo>
                      <a:pt x="719" y="13"/>
                      <a:pt x="719" y="13"/>
                      <a:pt x="719" y="13"/>
                    </a:cubicBezTo>
                    <a:cubicBezTo>
                      <a:pt x="730" y="13"/>
                      <a:pt x="747" y="9"/>
                      <a:pt x="75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AC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8" name="Freeform 29"/>
              <p:cNvSpPr>
                <a:spLocks/>
              </p:cNvSpPr>
              <p:nvPr/>
            </p:nvSpPr>
            <p:spPr bwMode="auto">
              <a:xfrm>
                <a:off x="2460625" y="4343400"/>
                <a:ext cx="346075" cy="36513"/>
              </a:xfrm>
              <a:custGeom>
                <a:avLst/>
                <a:gdLst>
                  <a:gd name="T0" fmla="*/ 0 w 103"/>
                  <a:gd name="T1" fmla="*/ 0 h 11"/>
                  <a:gd name="T2" fmla="*/ 0 w 103"/>
                  <a:gd name="T3" fmla="*/ 3 h 11"/>
                  <a:gd name="T4" fmla="*/ 8 w 103"/>
                  <a:gd name="T5" fmla="*/ 11 h 11"/>
                  <a:gd name="T6" fmla="*/ 95 w 103"/>
                  <a:gd name="T7" fmla="*/ 11 h 11"/>
                  <a:gd name="T8" fmla="*/ 103 w 103"/>
                  <a:gd name="T9" fmla="*/ 3 h 11"/>
                  <a:gd name="T10" fmla="*/ 103 w 103"/>
                  <a:gd name="T11" fmla="*/ 0 h 11"/>
                  <a:gd name="T12" fmla="*/ 0 w 103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3" h="11">
                    <a:moveTo>
                      <a:pt x="0" y="0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7"/>
                      <a:pt x="4" y="11"/>
                      <a:pt x="8" y="11"/>
                    </a:cubicBezTo>
                    <a:cubicBezTo>
                      <a:pt x="95" y="11"/>
                      <a:pt x="95" y="11"/>
                      <a:pt x="95" y="11"/>
                    </a:cubicBezTo>
                    <a:cubicBezTo>
                      <a:pt x="100" y="11"/>
                      <a:pt x="103" y="7"/>
                      <a:pt x="103" y="3"/>
                    </a:cubicBezTo>
                    <a:cubicBezTo>
                      <a:pt x="103" y="0"/>
                      <a:pt x="103" y="0"/>
                      <a:pt x="10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AC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9" name="Freeform 30"/>
              <p:cNvSpPr>
                <a:spLocks/>
              </p:cNvSpPr>
              <p:nvPr/>
            </p:nvSpPr>
            <p:spPr bwMode="auto">
              <a:xfrm>
                <a:off x="3406775" y="3497263"/>
                <a:ext cx="947738" cy="690563"/>
              </a:xfrm>
              <a:custGeom>
                <a:avLst/>
                <a:gdLst>
                  <a:gd name="T0" fmla="*/ 44 w 282"/>
                  <a:gd name="T1" fmla="*/ 7 h 205"/>
                  <a:gd name="T2" fmla="*/ 12 w 282"/>
                  <a:gd name="T3" fmla="*/ 19 h 205"/>
                  <a:gd name="T4" fmla="*/ 3 w 282"/>
                  <a:gd name="T5" fmla="*/ 27 h 205"/>
                  <a:gd name="T6" fmla="*/ 31 w 282"/>
                  <a:gd name="T7" fmla="*/ 21 h 205"/>
                  <a:gd name="T8" fmla="*/ 48 w 282"/>
                  <a:gd name="T9" fmla="*/ 31 h 205"/>
                  <a:gd name="T10" fmla="*/ 78 w 282"/>
                  <a:gd name="T11" fmla="*/ 37 h 205"/>
                  <a:gd name="T12" fmla="*/ 200 w 282"/>
                  <a:gd name="T13" fmla="*/ 184 h 205"/>
                  <a:gd name="T14" fmla="*/ 274 w 282"/>
                  <a:gd name="T15" fmla="*/ 180 h 205"/>
                  <a:gd name="T16" fmla="*/ 237 w 282"/>
                  <a:gd name="T17" fmla="*/ 104 h 205"/>
                  <a:gd name="T18" fmla="*/ 91 w 282"/>
                  <a:gd name="T19" fmla="*/ 30 h 205"/>
                  <a:gd name="T20" fmla="*/ 62 w 282"/>
                  <a:gd name="T21" fmla="*/ 0 h 205"/>
                  <a:gd name="T22" fmla="*/ 43 w 282"/>
                  <a:gd name="T23" fmla="*/ 0 h 205"/>
                  <a:gd name="T24" fmla="*/ 30 w 282"/>
                  <a:gd name="T25" fmla="*/ 9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2" h="205">
                    <a:moveTo>
                      <a:pt x="44" y="7"/>
                    </a:move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19"/>
                      <a:pt x="0" y="25"/>
                      <a:pt x="3" y="27"/>
                    </a:cubicBezTo>
                    <a:cubicBezTo>
                      <a:pt x="6" y="29"/>
                      <a:pt x="31" y="21"/>
                      <a:pt x="31" y="21"/>
                    </a:cubicBezTo>
                    <a:cubicBezTo>
                      <a:pt x="31" y="21"/>
                      <a:pt x="38" y="24"/>
                      <a:pt x="48" y="31"/>
                    </a:cubicBezTo>
                    <a:cubicBezTo>
                      <a:pt x="59" y="38"/>
                      <a:pt x="78" y="37"/>
                      <a:pt x="78" y="37"/>
                    </a:cubicBezTo>
                    <a:cubicBezTo>
                      <a:pt x="78" y="37"/>
                      <a:pt x="142" y="163"/>
                      <a:pt x="200" y="184"/>
                    </a:cubicBezTo>
                    <a:cubicBezTo>
                      <a:pt x="257" y="205"/>
                      <a:pt x="266" y="196"/>
                      <a:pt x="274" y="180"/>
                    </a:cubicBezTo>
                    <a:cubicBezTo>
                      <a:pt x="282" y="165"/>
                      <a:pt x="280" y="126"/>
                      <a:pt x="237" y="104"/>
                    </a:cubicBezTo>
                    <a:cubicBezTo>
                      <a:pt x="182" y="77"/>
                      <a:pt x="91" y="30"/>
                      <a:pt x="91" y="3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3" y="0"/>
                      <a:pt x="34" y="5"/>
                      <a:pt x="30" y="9"/>
                    </a:cubicBezTo>
                  </a:path>
                </a:pathLst>
              </a:custGeom>
              <a:solidFill>
                <a:srgbClr val="FCC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0" name="Freeform 31"/>
              <p:cNvSpPr>
                <a:spLocks/>
              </p:cNvSpPr>
              <p:nvPr/>
            </p:nvSpPr>
            <p:spPr bwMode="auto">
              <a:xfrm>
                <a:off x="2555875" y="1692275"/>
                <a:ext cx="869950" cy="1030288"/>
              </a:xfrm>
              <a:custGeom>
                <a:avLst/>
                <a:gdLst>
                  <a:gd name="T0" fmla="*/ 464 w 548"/>
                  <a:gd name="T1" fmla="*/ 649 h 649"/>
                  <a:gd name="T2" fmla="*/ 0 w 548"/>
                  <a:gd name="T3" fmla="*/ 581 h 649"/>
                  <a:gd name="T4" fmla="*/ 82 w 548"/>
                  <a:gd name="T5" fmla="*/ 0 h 649"/>
                  <a:gd name="T6" fmla="*/ 548 w 548"/>
                  <a:gd name="T7" fmla="*/ 66 h 649"/>
                  <a:gd name="T8" fmla="*/ 464 w 548"/>
                  <a:gd name="T9" fmla="*/ 649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8" h="649">
                    <a:moveTo>
                      <a:pt x="464" y="649"/>
                    </a:moveTo>
                    <a:lnTo>
                      <a:pt x="0" y="581"/>
                    </a:lnTo>
                    <a:lnTo>
                      <a:pt x="82" y="0"/>
                    </a:lnTo>
                    <a:lnTo>
                      <a:pt x="548" y="66"/>
                    </a:lnTo>
                    <a:lnTo>
                      <a:pt x="464" y="649"/>
                    </a:lnTo>
                    <a:close/>
                  </a:path>
                </a:pathLst>
              </a:custGeom>
              <a:solidFill>
                <a:srgbClr val="A7CC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1" name="Freeform 32"/>
              <p:cNvSpPr>
                <a:spLocks/>
              </p:cNvSpPr>
              <p:nvPr/>
            </p:nvSpPr>
            <p:spPr bwMode="auto">
              <a:xfrm>
                <a:off x="2952750" y="2052638"/>
                <a:ext cx="319088" cy="90488"/>
              </a:xfrm>
              <a:custGeom>
                <a:avLst/>
                <a:gdLst>
                  <a:gd name="T0" fmla="*/ 4 w 201"/>
                  <a:gd name="T1" fmla="*/ 0 h 57"/>
                  <a:gd name="T2" fmla="*/ 0 w 201"/>
                  <a:gd name="T3" fmla="*/ 30 h 57"/>
                  <a:gd name="T4" fmla="*/ 197 w 201"/>
                  <a:gd name="T5" fmla="*/ 57 h 57"/>
                  <a:gd name="T6" fmla="*/ 201 w 201"/>
                  <a:gd name="T7" fmla="*/ 28 h 57"/>
                  <a:gd name="T8" fmla="*/ 4 w 201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57">
                    <a:moveTo>
                      <a:pt x="4" y="0"/>
                    </a:moveTo>
                    <a:lnTo>
                      <a:pt x="0" y="30"/>
                    </a:lnTo>
                    <a:lnTo>
                      <a:pt x="197" y="57"/>
                    </a:lnTo>
                    <a:lnTo>
                      <a:pt x="201" y="2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2" name="Freeform 33"/>
              <p:cNvSpPr>
                <a:spLocks/>
              </p:cNvSpPr>
              <p:nvPr/>
            </p:nvSpPr>
            <p:spPr bwMode="auto">
              <a:xfrm>
                <a:off x="2884488" y="1893888"/>
                <a:ext cx="320675" cy="92075"/>
              </a:xfrm>
              <a:custGeom>
                <a:avLst/>
                <a:gdLst>
                  <a:gd name="T0" fmla="*/ 4 w 202"/>
                  <a:gd name="T1" fmla="*/ 0 h 58"/>
                  <a:gd name="T2" fmla="*/ 0 w 202"/>
                  <a:gd name="T3" fmla="*/ 30 h 58"/>
                  <a:gd name="T4" fmla="*/ 197 w 202"/>
                  <a:gd name="T5" fmla="*/ 58 h 58"/>
                  <a:gd name="T6" fmla="*/ 202 w 202"/>
                  <a:gd name="T7" fmla="*/ 30 h 58"/>
                  <a:gd name="T8" fmla="*/ 4 w 202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2" h="58">
                    <a:moveTo>
                      <a:pt x="4" y="0"/>
                    </a:moveTo>
                    <a:lnTo>
                      <a:pt x="0" y="30"/>
                    </a:lnTo>
                    <a:lnTo>
                      <a:pt x="197" y="58"/>
                    </a:lnTo>
                    <a:lnTo>
                      <a:pt x="202" y="3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3" name="Freeform 34"/>
              <p:cNvSpPr>
                <a:spLocks/>
              </p:cNvSpPr>
              <p:nvPr/>
            </p:nvSpPr>
            <p:spPr bwMode="auto">
              <a:xfrm>
                <a:off x="2743200" y="2022475"/>
                <a:ext cx="138113" cy="63500"/>
              </a:xfrm>
              <a:custGeom>
                <a:avLst/>
                <a:gdLst>
                  <a:gd name="T0" fmla="*/ 87 w 87"/>
                  <a:gd name="T1" fmla="*/ 13 h 40"/>
                  <a:gd name="T2" fmla="*/ 4 w 87"/>
                  <a:gd name="T3" fmla="*/ 0 h 40"/>
                  <a:gd name="T4" fmla="*/ 0 w 87"/>
                  <a:gd name="T5" fmla="*/ 30 h 40"/>
                  <a:gd name="T6" fmla="*/ 83 w 87"/>
                  <a:gd name="T7" fmla="*/ 40 h 40"/>
                  <a:gd name="T8" fmla="*/ 87 w 87"/>
                  <a:gd name="T9" fmla="*/ 13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40">
                    <a:moveTo>
                      <a:pt x="87" y="13"/>
                    </a:moveTo>
                    <a:lnTo>
                      <a:pt x="4" y="0"/>
                    </a:lnTo>
                    <a:lnTo>
                      <a:pt x="0" y="30"/>
                    </a:lnTo>
                    <a:lnTo>
                      <a:pt x="83" y="40"/>
                    </a:lnTo>
                    <a:lnTo>
                      <a:pt x="87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4" name="Freeform 35"/>
              <p:cNvSpPr>
                <a:spLocks/>
              </p:cNvSpPr>
              <p:nvPr/>
            </p:nvSpPr>
            <p:spPr bwMode="auto">
              <a:xfrm>
                <a:off x="2727325" y="2119313"/>
                <a:ext cx="73025" cy="58738"/>
              </a:xfrm>
              <a:custGeom>
                <a:avLst/>
                <a:gdLst>
                  <a:gd name="T0" fmla="*/ 46 w 46"/>
                  <a:gd name="T1" fmla="*/ 7 h 37"/>
                  <a:gd name="T2" fmla="*/ 4 w 46"/>
                  <a:gd name="T3" fmla="*/ 0 h 37"/>
                  <a:gd name="T4" fmla="*/ 0 w 46"/>
                  <a:gd name="T5" fmla="*/ 30 h 37"/>
                  <a:gd name="T6" fmla="*/ 42 w 46"/>
                  <a:gd name="T7" fmla="*/ 37 h 37"/>
                  <a:gd name="T8" fmla="*/ 46 w 46"/>
                  <a:gd name="T9" fmla="*/ 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7">
                    <a:moveTo>
                      <a:pt x="46" y="7"/>
                    </a:moveTo>
                    <a:lnTo>
                      <a:pt x="4" y="0"/>
                    </a:lnTo>
                    <a:lnTo>
                      <a:pt x="0" y="30"/>
                    </a:lnTo>
                    <a:lnTo>
                      <a:pt x="42" y="37"/>
                    </a:lnTo>
                    <a:lnTo>
                      <a:pt x="46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5" name="Freeform 36"/>
              <p:cNvSpPr>
                <a:spLocks/>
              </p:cNvSpPr>
              <p:nvPr/>
            </p:nvSpPr>
            <p:spPr bwMode="auto">
              <a:xfrm>
                <a:off x="2860675" y="2139950"/>
                <a:ext cx="206375" cy="74613"/>
              </a:xfrm>
              <a:custGeom>
                <a:avLst/>
                <a:gdLst>
                  <a:gd name="T0" fmla="*/ 5 w 130"/>
                  <a:gd name="T1" fmla="*/ 0 h 47"/>
                  <a:gd name="T2" fmla="*/ 0 w 130"/>
                  <a:gd name="T3" fmla="*/ 28 h 47"/>
                  <a:gd name="T4" fmla="*/ 125 w 130"/>
                  <a:gd name="T5" fmla="*/ 47 h 47"/>
                  <a:gd name="T6" fmla="*/ 130 w 130"/>
                  <a:gd name="T7" fmla="*/ 17 h 47"/>
                  <a:gd name="T8" fmla="*/ 5 w 130"/>
                  <a:gd name="T9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47">
                    <a:moveTo>
                      <a:pt x="5" y="0"/>
                    </a:moveTo>
                    <a:lnTo>
                      <a:pt x="0" y="28"/>
                    </a:lnTo>
                    <a:lnTo>
                      <a:pt x="125" y="47"/>
                    </a:lnTo>
                    <a:lnTo>
                      <a:pt x="130" y="17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6" name="Freeform 37"/>
              <p:cNvSpPr>
                <a:spLocks/>
              </p:cNvSpPr>
              <p:nvPr/>
            </p:nvSpPr>
            <p:spPr bwMode="auto">
              <a:xfrm>
                <a:off x="3148013" y="2181225"/>
                <a:ext cx="109538" cy="60325"/>
              </a:xfrm>
              <a:custGeom>
                <a:avLst/>
                <a:gdLst>
                  <a:gd name="T0" fmla="*/ 4 w 69"/>
                  <a:gd name="T1" fmla="*/ 0 h 38"/>
                  <a:gd name="T2" fmla="*/ 0 w 69"/>
                  <a:gd name="T3" fmla="*/ 29 h 38"/>
                  <a:gd name="T4" fmla="*/ 65 w 69"/>
                  <a:gd name="T5" fmla="*/ 38 h 38"/>
                  <a:gd name="T6" fmla="*/ 69 w 69"/>
                  <a:gd name="T7" fmla="*/ 8 h 38"/>
                  <a:gd name="T8" fmla="*/ 4 w 69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38">
                    <a:moveTo>
                      <a:pt x="4" y="0"/>
                    </a:moveTo>
                    <a:lnTo>
                      <a:pt x="0" y="29"/>
                    </a:lnTo>
                    <a:lnTo>
                      <a:pt x="65" y="38"/>
                    </a:lnTo>
                    <a:lnTo>
                      <a:pt x="69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7" name="Freeform 38"/>
              <p:cNvSpPr>
                <a:spLocks/>
              </p:cNvSpPr>
              <p:nvPr/>
            </p:nvSpPr>
            <p:spPr bwMode="auto">
              <a:xfrm>
                <a:off x="2713038" y="2217738"/>
                <a:ext cx="219075" cy="77788"/>
              </a:xfrm>
              <a:custGeom>
                <a:avLst/>
                <a:gdLst>
                  <a:gd name="T0" fmla="*/ 138 w 138"/>
                  <a:gd name="T1" fmla="*/ 19 h 49"/>
                  <a:gd name="T2" fmla="*/ 4 w 138"/>
                  <a:gd name="T3" fmla="*/ 0 h 49"/>
                  <a:gd name="T4" fmla="*/ 0 w 138"/>
                  <a:gd name="T5" fmla="*/ 30 h 49"/>
                  <a:gd name="T6" fmla="*/ 134 w 138"/>
                  <a:gd name="T7" fmla="*/ 49 h 49"/>
                  <a:gd name="T8" fmla="*/ 138 w 138"/>
                  <a:gd name="T9" fmla="*/ 1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49">
                    <a:moveTo>
                      <a:pt x="138" y="19"/>
                    </a:moveTo>
                    <a:lnTo>
                      <a:pt x="4" y="0"/>
                    </a:lnTo>
                    <a:lnTo>
                      <a:pt x="0" y="30"/>
                    </a:lnTo>
                    <a:lnTo>
                      <a:pt x="134" y="49"/>
                    </a:lnTo>
                    <a:lnTo>
                      <a:pt x="138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8" name="Freeform 39"/>
              <p:cNvSpPr>
                <a:spLocks/>
              </p:cNvSpPr>
              <p:nvPr/>
            </p:nvSpPr>
            <p:spPr bwMode="auto">
              <a:xfrm>
                <a:off x="2992438" y="2257425"/>
                <a:ext cx="252413" cy="80963"/>
              </a:xfrm>
              <a:custGeom>
                <a:avLst/>
                <a:gdLst>
                  <a:gd name="T0" fmla="*/ 4 w 159"/>
                  <a:gd name="T1" fmla="*/ 0 h 51"/>
                  <a:gd name="T2" fmla="*/ 0 w 159"/>
                  <a:gd name="T3" fmla="*/ 30 h 51"/>
                  <a:gd name="T4" fmla="*/ 155 w 159"/>
                  <a:gd name="T5" fmla="*/ 51 h 51"/>
                  <a:gd name="T6" fmla="*/ 159 w 159"/>
                  <a:gd name="T7" fmla="*/ 22 h 51"/>
                  <a:gd name="T8" fmla="*/ 4 w 159"/>
                  <a:gd name="T9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" h="51">
                    <a:moveTo>
                      <a:pt x="4" y="0"/>
                    </a:moveTo>
                    <a:lnTo>
                      <a:pt x="0" y="30"/>
                    </a:lnTo>
                    <a:lnTo>
                      <a:pt x="155" y="51"/>
                    </a:lnTo>
                    <a:lnTo>
                      <a:pt x="159" y="2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9" name="Freeform 40"/>
              <p:cNvSpPr>
                <a:spLocks/>
              </p:cNvSpPr>
              <p:nvPr/>
            </p:nvSpPr>
            <p:spPr bwMode="auto">
              <a:xfrm>
                <a:off x="2700338" y="2316163"/>
                <a:ext cx="84138" cy="57150"/>
              </a:xfrm>
              <a:custGeom>
                <a:avLst/>
                <a:gdLst>
                  <a:gd name="T0" fmla="*/ 53 w 53"/>
                  <a:gd name="T1" fmla="*/ 6 h 36"/>
                  <a:gd name="T2" fmla="*/ 4 w 53"/>
                  <a:gd name="T3" fmla="*/ 0 h 36"/>
                  <a:gd name="T4" fmla="*/ 0 w 53"/>
                  <a:gd name="T5" fmla="*/ 29 h 36"/>
                  <a:gd name="T6" fmla="*/ 48 w 53"/>
                  <a:gd name="T7" fmla="*/ 36 h 36"/>
                  <a:gd name="T8" fmla="*/ 53 w 53"/>
                  <a:gd name="T9" fmla="*/ 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36">
                    <a:moveTo>
                      <a:pt x="53" y="6"/>
                    </a:moveTo>
                    <a:lnTo>
                      <a:pt x="4" y="0"/>
                    </a:lnTo>
                    <a:lnTo>
                      <a:pt x="0" y="29"/>
                    </a:lnTo>
                    <a:lnTo>
                      <a:pt x="48" y="36"/>
                    </a:lnTo>
                    <a:lnTo>
                      <a:pt x="53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0" name="Freeform 41"/>
              <p:cNvSpPr>
                <a:spLocks/>
              </p:cNvSpPr>
              <p:nvPr/>
            </p:nvSpPr>
            <p:spPr bwMode="auto">
              <a:xfrm>
                <a:off x="2830513" y="2335213"/>
                <a:ext cx="228600" cy="77788"/>
              </a:xfrm>
              <a:custGeom>
                <a:avLst/>
                <a:gdLst>
                  <a:gd name="T0" fmla="*/ 5 w 144"/>
                  <a:gd name="T1" fmla="*/ 0 h 49"/>
                  <a:gd name="T2" fmla="*/ 0 w 144"/>
                  <a:gd name="T3" fmla="*/ 30 h 49"/>
                  <a:gd name="T4" fmla="*/ 140 w 144"/>
                  <a:gd name="T5" fmla="*/ 49 h 49"/>
                  <a:gd name="T6" fmla="*/ 144 w 144"/>
                  <a:gd name="T7" fmla="*/ 19 h 49"/>
                  <a:gd name="T8" fmla="*/ 5 w 144"/>
                  <a:gd name="T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49">
                    <a:moveTo>
                      <a:pt x="5" y="0"/>
                    </a:moveTo>
                    <a:lnTo>
                      <a:pt x="0" y="30"/>
                    </a:lnTo>
                    <a:lnTo>
                      <a:pt x="140" y="49"/>
                    </a:lnTo>
                    <a:lnTo>
                      <a:pt x="144" y="19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1" name="Freeform 42"/>
              <p:cNvSpPr>
                <a:spLocks/>
              </p:cNvSpPr>
              <p:nvPr/>
            </p:nvSpPr>
            <p:spPr bwMode="auto">
              <a:xfrm>
                <a:off x="3116263" y="2376488"/>
                <a:ext cx="115888" cy="60325"/>
              </a:xfrm>
              <a:custGeom>
                <a:avLst/>
                <a:gdLst>
                  <a:gd name="T0" fmla="*/ 5 w 73"/>
                  <a:gd name="T1" fmla="*/ 0 h 38"/>
                  <a:gd name="T2" fmla="*/ 0 w 73"/>
                  <a:gd name="T3" fmla="*/ 29 h 38"/>
                  <a:gd name="T4" fmla="*/ 68 w 73"/>
                  <a:gd name="T5" fmla="*/ 38 h 38"/>
                  <a:gd name="T6" fmla="*/ 73 w 73"/>
                  <a:gd name="T7" fmla="*/ 10 h 38"/>
                  <a:gd name="T8" fmla="*/ 5 w 73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" h="38">
                    <a:moveTo>
                      <a:pt x="5" y="0"/>
                    </a:moveTo>
                    <a:lnTo>
                      <a:pt x="0" y="29"/>
                    </a:lnTo>
                    <a:lnTo>
                      <a:pt x="68" y="38"/>
                    </a:lnTo>
                    <a:lnTo>
                      <a:pt x="73" y="1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2" name="Freeform 43"/>
              <p:cNvSpPr>
                <a:spLocks/>
              </p:cNvSpPr>
              <p:nvPr/>
            </p:nvSpPr>
            <p:spPr bwMode="auto">
              <a:xfrm>
                <a:off x="2686050" y="2413000"/>
                <a:ext cx="225425" cy="77788"/>
              </a:xfrm>
              <a:custGeom>
                <a:avLst/>
                <a:gdLst>
                  <a:gd name="T0" fmla="*/ 142 w 142"/>
                  <a:gd name="T1" fmla="*/ 21 h 49"/>
                  <a:gd name="T2" fmla="*/ 4 w 142"/>
                  <a:gd name="T3" fmla="*/ 0 h 49"/>
                  <a:gd name="T4" fmla="*/ 0 w 142"/>
                  <a:gd name="T5" fmla="*/ 30 h 49"/>
                  <a:gd name="T6" fmla="*/ 138 w 142"/>
                  <a:gd name="T7" fmla="*/ 49 h 49"/>
                  <a:gd name="T8" fmla="*/ 142 w 142"/>
                  <a:gd name="T9" fmla="*/ 2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49">
                    <a:moveTo>
                      <a:pt x="142" y="21"/>
                    </a:moveTo>
                    <a:lnTo>
                      <a:pt x="4" y="0"/>
                    </a:lnTo>
                    <a:lnTo>
                      <a:pt x="0" y="30"/>
                    </a:lnTo>
                    <a:lnTo>
                      <a:pt x="138" y="49"/>
                    </a:lnTo>
                    <a:lnTo>
                      <a:pt x="142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3" name="Freeform 44"/>
              <p:cNvSpPr>
                <a:spLocks/>
              </p:cNvSpPr>
              <p:nvPr/>
            </p:nvSpPr>
            <p:spPr bwMode="auto">
              <a:xfrm>
                <a:off x="2974975" y="2457450"/>
                <a:ext cx="239713" cy="76200"/>
              </a:xfrm>
              <a:custGeom>
                <a:avLst/>
                <a:gdLst>
                  <a:gd name="T0" fmla="*/ 5 w 151"/>
                  <a:gd name="T1" fmla="*/ 0 h 48"/>
                  <a:gd name="T2" fmla="*/ 0 w 151"/>
                  <a:gd name="T3" fmla="*/ 29 h 48"/>
                  <a:gd name="T4" fmla="*/ 147 w 151"/>
                  <a:gd name="T5" fmla="*/ 48 h 48"/>
                  <a:gd name="T6" fmla="*/ 151 w 151"/>
                  <a:gd name="T7" fmla="*/ 21 h 48"/>
                  <a:gd name="T8" fmla="*/ 5 w 151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1" h="48">
                    <a:moveTo>
                      <a:pt x="5" y="0"/>
                    </a:moveTo>
                    <a:lnTo>
                      <a:pt x="0" y="29"/>
                    </a:lnTo>
                    <a:lnTo>
                      <a:pt x="147" y="48"/>
                    </a:lnTo>
                    <a:lnTo>
                      <a:pt x="151" y="21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4" name="Freeform 45"/>
              <p:cNvSpPr>
                <a:spLocks/>
              </p:cNvSpPr>
              <p:nvPr/>
            </p:nvSpPr>
            <p:spPr bwMode="auto">
              <a:xfrm>
                <a:off x="1936750" y="2806700"/>
                <a:ext cx="884238" cy="714375"/>
              </a:xfrm>
              <a:custGeom>
                <a:avLst/>
                <a:gdLst>
                  <a:gd name="T0" fmla="*/ 0 w 557"/>
                  <a:gd name="T1" fmla="*/ 316 h 450"/>
                  <a:gd name="T2" fmla="*/ 23 w 557"/>
                  <a:gd name="T3" fmla="*/ 263 h 450"/>
                  <a:gd name="T4" fmla="*/ 330 w 557"/>
                  <a:gd name="T5" fmla="*/ 0 h 450"/>
                  <a:gd name="T6" fmla="*/ 557 w 557"/>
                  <a:gd name="T7" fmla="*/ 335 h 450"/>
                  <a:gd name="T8" fmla="*/ 91 w 557"/>
                  <a:gd name="T9" fmla="*/ 450 h 450"/>
                  <a:gd name="T10" fmla="*/ 0 w 557"/>
                  <a:gd name="T11" fmla="*/ 316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7" h="450">
                    <a:moveTo>
                      <a:pt x="0" y="316"/>
                    </a:moveTo>
                    <a:lnTo>
                      <a:pt x="23" y="263"/>
                    </a:lnTo>
                    <a:lnTo>
                      <a:pt x="330" y="0"/>
                    </a:lnTo>
                    <a:lnTo>
                      <a:pt x="557" y="335"/>
                    </a:lnTo>
                    <a:lnTo>
                      <a:pt x="91" y="450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FBB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5" name="Freeform 46"/>
              <p:cNvSpPr>
                <a:spLocks/>
              </p:cNvSpPr>
              <p:nvPr/>
            </p:nvSpPr>
            <p:spPr bwMode="auto">
              <a:xfrm>
                <a:off x="2265363" y="2298700"/>
                <a:ext cx="757238" cy="946150"/>
              </a:xfrm>
              <a:custGeom>
                <a:avLst/>
                <a:gdLst>
                  <a:gd name="T0" fmla="*/ 469 w 477"/>
                  <a:gd name="T1" fmla="*/ 596 h 596"/>
                  <a:gd name="T2" fmla="*/ 0 w 477"/>
                  <a:gd name="T3" fmla="*/ 590 h 596"/>
                  <a:gd name="T4" fmla="*/ 9 w 477"/>
                  <a:gd name="T5" fmla="*/ 0 h 596"/>
                  <a:gd name="T6" fmla="*/ 477 w 477"/>
                  <a:gd name="T7" fmla="*/ 6 h 596"/>
                  <a:gd name="T8" fmla="*/ 469 w 477"/>
                  <a:gd name="T9" fmla="*/ 596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7" h="596">
                    <a:moveTo>
                      <a:pt x="469" y="596"/>
                    </a:moveTo>
                    <a:lnTo>
                      <a:pt x="0" y="590"/>
                    </a:lnTo>
                    <a:lnTo>
                      <a:pt x="9" y="0"/>
                    </a:lnTo>
                    <a:lnTo>
                      <a:pt x="477" y="6"/>
                    </a:lnTo>
                    <a:lnTo>
                      <a:pt x="469" y="596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6" name="Freeform 47"/>
              <p:cNvSpPr>
                <a:spLocks/>
              </p:cNvSpPr>
              <p:nvPr/>
            </p:nvSpPr>
            <p:spPr bwMode="auto">
              <a:xfrm>
                <a:off x="2016125" y="2500313"/>
                <a:ext cx="1100138" cy="1179513"/>
              </a:xfrm>
              <a:custGeom>
                <a:avLst/>
                <a:gdLst>
                  <a:gd name="T0" fmla="*/ 693 w 693"/>
                  <a:gd name="T1" fmla="*/ 518 h 743"/>
                  <a:gd name="T2" fmla="*/ 280 w 693"/>
                  <a:gd name="T3" fmla="*/ 743 h 743"/>
                  <a:gd name="T4" fmla="*/ 0 w 693"/>
                  <a:gd name="T5" fmla="*/ 225 h 743"/>
                  <a:gd name="T6" fmla="*/ 412 w 693"/>
                  <a:gd name="T7" fmla="*/ 0 h 743"/>
                  <a:gd name="T8" fmla="*/ 693 w 693"/>
                  <a:gd name="T9" fmla="*/ 518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3" h="743">
                    <a:moveTo>
                      <a:pt x="693" y="518"/>
                    </a:moveTo>
                    <a:lnTo>
                      <a:pt x="280" y="743"/>
                    </a:lnTo>
                    <a:lnTo>
                      <a:pt x="0" y="225"/>
                    </a:lnTo>
                    <a:lnTo>
                      <a:pt x="412" y="0"/>
                    </a:lnTo>
                    <a:lnTo>
                      <a:pt x="693" y="5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7" name="Freeform 48"/>
              <p:cNvSpPr>
                <a:spLocks/>
              </p:cNvSpPr>
              <p:nvPr/>
            </p:nvSpPr>
            <p:spPr bwMode="auto">
              <a:xfrm>
                <a:off x="2447925" y="2830513"/>
                <a:ext cx="301625" cy="195263"/>
              </a:xfrm>
              <a:custGeom>
                <a:avLst/>
                <a:gdLst>
                  <a:gd name="T0" fmla="*/ 0 w 190"/>
                  <a:gd name="T1" fmla="*/ 96 h 123"/>
                  <a:gd name="T2" fmla="*/ 15 w 190"/>
                  <a:gd name="T3" fmla="*/ 123 h 123"/>
                  <a:gd name="T4" fmla="*/ 190 w 190"/>
                  <a:gd name="T5" fmla="*/ 28 h 123"/>
                  <a:gd name="T6" fmla="*/ 176 w 190"/>
                  <a:gd name="T7" fmla="*/ 0 h 123"/>
                  <a:gd name="T8" fmla="*/ 0 w 190"/>
                  <a:gd name="T9" fmla="*/ 96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23">
                    <a:moveTo>
                      <a:pt x="0" y="96"/>
                    </a:moveTo>
                    <a:lnTo>
                      <a:pt x="15" y="123"/>
                    </a:lnTo>
                    <a:lnTo>
                      <a:pt x="190" y="28"/>
                    </a:lnTo>
                    <a:lnTo>
                      <a:pt x="176" y="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8" name="Freeform 49"/>
              <p:cNvSpPr>
                <a:spLocks/>
              </p:cNvSpPr>
              <p:nvPr/>
            </p:nvSpPr>
            <p:spPr bwMode="auto">
              <a:xfrm>
                <a:off x="2298700" y="2746375"/>
                <a:ext cx="303213" cy="192088"/>
              </a:xfrm>
              <a:custGeom>
                <a:avLst/>
                <a:gdLst>
                  <a:gd name="T0" fmla="*/ 0 w 191"/>
                  <a:gd name="T1" fmla="*/ 96 h 121"/>
                  <a:gd name="T2" fmla="*/ 15 w 191"/>
                  <a:gd name="T3" fmla="*/ 121 h 121"/>
                  <a:gd name="T4" fmla="*/ 191 w 191"/>
                  <a:gd name="T5" fmla="*/ 26 h 121"/>
                  <a:gd name="T6" fmla="*/ 176 w 191"/>
                  <a:gd name="T7" fmla="*/ 0 h 121"/>
                  <a:gd name="T8" fmla="*/ 0 w 191"/>
                  <a:gd name="T9" fmla="*/ 96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21">
                    <a:moveTo>
                      <a:pt x="0" y="96"/>
                    </a:moveTo>
                    <a:lnTo>
                      <a:pt x="15" y="121"/>
                    </a:lnTo>
                    <a:lnTo>
                      <a:pt x="191" y="26"/>
                    </a:lnTo>
                    <a:lnTo>
                      <a:pt x="176" y="0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9" name="Freeform 50"/>
              <p:cNvSpPr>
                <a:spLocks/>
              </p:cNvSpPr>
              <p:nvPr/>
            </p:nvSpPr>
            <p:spPr bwMode="auto">
              <a:xfrm>
                <a:off x="2262188" y="3019425"/>
                <a:ext cx="141288" cy="107950"/>
              </a:xfrm>
              <a:custGeom>
                <a:avLst/>
                <a:gdLst>
                  <a:gd name="T0" fmla="*/ 74 w 89"/>
                  <a:gd name="T1" fmla="*/ 0 h 68"/>
                  <a:gd name="T2" fmla="*/ 0 w 89"/>
                  <a:gd name="T3" fmla="*/ 40 h 68"/>
                  <a:gd name="T4" fmla="*/ 15 w 89"/>
                  <a:gd name="T5" fmla="*/ 68 h 68"/>
                  <a:gd name="T6" fmla="*/ 89 w 89"/>
                  <a:gd name="T7" fmla="*/ 27 h 68"/>
                  <a:gd name="T8" fmla="*/ 74 w 89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68">
                    <a:moveTo>
                      <a:pt x="74" y="0"/>
                    </a:moveTo>
                    <a:lnTo>
                      <a:pt x="0" y="40"/>
                    </a:lnTo>
                    <a:lnTo>
                      <a:pt x="15" y="68"/>
                    </a:lnTo>
                    <a:lnTo>
                      <a:pt x="89" y="27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0" name="Freeform 51"/>
              <p:cNvSpPr>
                <a:spLocks/>
              </p:cNvSpPr>
              <p:nvPr/>
            </p:nvSpPr>
            <p:spPr bwMode="auto">
              <a:xfrm>
                <a:off x="2309813" y="3140075"/>
                <a:ext cx="80963" cy="71438"/>
              </a:xfrm>
              <a:custGeom>
                <a:avLst/>
                <a:gdLst>
                  <a:gd name="T0" fmla="*/ 36 w 51"/>
                  <a:gd name="T1" fmla="*/ 0 h 45"/>
                  <a:gd name="T2" fmla="*/ 0 w 51"/>
                  <a:gd name="T3" fmla="*/ 19 h 45"/>
                  <a:gd name="T4" fmla="*/ 15 w 51"/>
                  <a:gd name="T5" fmla="*/ 45 h 45"/>
                  <a:gd name="T6" fmla="*/ 51 w 51"/>
                  <a:gd name="T7" fmla="*/ 26 h 45"/>
                  <a:gd name="T8" fmla="*/ 36 w 51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45">
                    <a:moveTo>
                      <a:pt x="36" y="0"/>
                    </a:moveTo>
                    <a:lnTo>
                      <a:pt x="0" y="19"/>
                    </a:lnTo>
                    <a:lnTo>
                      <a:pt x="15" y="45"/>
                    </a:lnTo>
                    <a:lnTo>
                      <a:pt x="51" y="2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1" name="Freeform 52"/>
              <p:cNvSpPr>
                <a:spLocks/>
              </p:cNvSpPr>
              <p:nvPr/>
            </p:nvSpPr>
            <p:spPr bwMode="auto">
              <a:xfrm>
                <a:off x="2427288" y="3013075"/>
                <a:ext cx="198438" cy="138113"/>
              </a:xfrm>
              <a:custGeom>
                <a:avLst/>
                <a:gdLst>
                  <a:gd name="T0" fmla="*/ 0 w 125"/>
                  <a:gd name="T1" fmla="*/ 59 h 87"/>
                  <a:gd name="T2" fmla="*/ 15 w 125"/>
                  <a:gd name="T3" fmla="*/ 87 h 87"/>
                  <a:gd name="T4" fmla="*/ 125 w 125"/>
                  <a:gd name="T5" fmla="*/ 25 h 87"/>
                  <a:gd name="T6" fmla="*/ 110 w 125"/>
                  <a:gd name="T7" fmla="*/ 0 h 87"/>
                  <a:gd name="T8" fmla="*/ 0 w 125"/>
                  <a:gd name="T9" fmla="*/ 59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5" h="87">
                    <a:moveTo>
                      <a:pt x="0" y="59"/>
                    </a:moveTo>
                    <a:lnTo>
                      <a:pt x="15" y="87"/>
                    </a:lnTo>
                    <a:lnTo>
                      <a:pt x="125" y="25"/>
                    </a:lnTo>
                    <a:lnTo>
                      <a:pt x="110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2" name="Freeform 53"/>
              <p:cNvSpPr>
                <a:spLocks/>
              </p:cNvSpPr>
              <p:nvPr/>
            </p:nvSpPr>
            <p:spPr bwMode="auto">
              <a:xfrm>
                <a:off x="2682875" y="2917825"/>
                <a:ext cx="114300" cy="92075"/>
              </a:xfrm>
              <a:custGeom>
                <a:avLst/>
                <a:gdLst>
                  <a:gd name="T0" fmla="*/ 0 w 72"/>
                  <a:gd name="T1" fmla="*/ 32 h 58"/>
                  <a:gd name="T2" fmla="*/ 13 w 72"/>
                  <a:gd name="T3" fmla="*/ 58 h 58"/>
                  <a:gd name="T4" fmla="*/ 72 w 72"/>
                  <a:gd name="T5" fmla="*/ 26 h 58"/>
                  <a:gd name="T6" fmla="*/ 57 w 72"/>
                  <a:gd name="T7" fmla="*/ 0 h 58"/>
                  <a:gd name="T8" fmla="*/ 0 w 72"/>
                  <a:gd name="T9" fmla="*/ 32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58">
                    <a:moveTo>
                      <a:pt x="0" y="32"/>
                    </a:moveTo>
                    <a:lnTo>
                      <a:pt x="13" y="58"/>
                    </a:lnTo>
                    <a:lnTo>
                      <a:pt x="72" y="26"/>
                    </a:lnTo>
                    <a:lnTo>
                      <a:pt x="57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3" name="Freeform 54"/>
              <p:cNvSpPr>
                <a:spLocks/>
              </p:cNvSpPr>
              <p:nvPr/>
            </p:nvSpPr>
            <p:spPr bwMode="auto">
              <a:xfrm>
                <a:off x="2355850" y="3157538"/>
                <a:ext cx="209550" cy="141288"/>
              </a:xfrm>
              <a:custGeom>
                <a:avLst/>
                <a:gdLst>
                  <a:gd name="T0" fmla="*/ 117 w 132"/>
                  <a:gd name="T1" fmla="*/ 0 h 89"/>
                  <a:gd name="T2" fmla="*/ 0 w 132"/>
                  <a:gd name="T3" fmla="*/ 64 h 89"/>
                  <a:gd name="T4" fmla="*/ 15 w 132"/>
                  <a:gd name="T5" fmla="*/ 89 h 89"/>
                  <a:gd name="T6" fmla="*/ 132 w 132"/>
                  <a:gd name="T7" fmla="*/ 25 h 89"/>
                  <a:gd name="T8" fmla="*/ 117 w 132"/>
                  <a:gd name="T9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89">
                    <a:moveTo>
                      <a:pt x="117" y="0"/>
                    </a:moveTo>
                    <a:lnTo>
                      <a:pt x="0" y="64"/>
                    </a:lnTo>
                    <a:lnTo>
                      <a:pt x="15" y="89"/>
                    </a:lnTo>
                    <a:lnTo>
                      <a:pt x="132" y="25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4" name="Freeform 55"/>
              <p:cNvSpPr>
                <a:spLocks/>
              </p:cNvSpPr>
              <p:nvPr/>
            </p:nvSpPr>
            <p:spPr bwMode="auto">
              <a:xfrm>
                <a:off x="2601913" y="3005138"/>
                <a:ext cx="242888" cy="161925"/>
              </a:xfrm>
              <a:custGeom>
                <a:avLst/>
                <a:gdLst>
                  <a:gd name="T0" fmla="*/ 0 w 153"/>
                  <a:gd name="T1" fmla="*/ 75 h 102"/>
                  <a:gd name="T2" fmla="*/ 15 w 153"/>
                  <a:gd name="T3" fmla="*/ 102 h 102"/>
                  <a:gd name="T4" fmla="*/ 153 w 153"/>
                  <a:gd name="T5" fmla="*/ 26 h 102"/>
                  <a:gd name="T6" fmla="*/ 138 w 153"/>
                  <a:gd name="T7" fmla="*/ 0 h 102"/>
                  <a:gd name="T8" fmla="*/ 0 w 153"/>
                  <a:gd name="T9" fmla="*/ 7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02">
                    <a:moveTo>
                      <a:pt x="0" y="75"/>
                    </a:moveTo>
                    <a:lnTo>
                      <a:pt x="15" y="102"/>
                    </a:lnTo>
                    <a:lnTo>
                      <a:pt x="153" y="26"/>
                    </a:lnTo>
                    <a:lnTo>
                      <a:pt x="138" y="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5" name="Freeform 56"/>
              <p:cNvSpPr>
                <a:spLocks/>
              </p:cNvSpPr>
              <p:nvPr/>
            </p:nvSpPr>
            <p:spPr bwMode="auto">
              <a:xfrm>
                <a:off x="2403475" y="3308350"/>
                <a:ext cx="90488" cy="77788"/>
              </a:xfrm>
              <a:custGeom>
                <a:avLst/>
                <a:gdLst>
                  <a:gd name="T0" fmla="*/ 43 w 57"/>
                  <a:gd name="T1" fmla="*/ 0 h 49"/>
                  <a:gd name="T2" fmla="*/ 0 w 57"/>
                  <a:gd name="T3" fmla="*/ 24 h 49"/>
                  <a:gd name="T4" fmla="*/ 15 w 57"/>
                  <a:gd name="T5" fmla="*/ 49 h 49"/>
                  <a:gd name="T6" fmla="*/ 57 w 57"/>
                  <a:gd name="T7" fmla="*/ 26 h 49"/>
                  <a:gd name="T8" fmla="*/ 43 w 57"/>
                  <a:gd name="T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49">
                    <a:moveTo>
                      <a:pt x="43" y="0"/>
                    </a:moveTo>
                    <a:lnTo>
                      <a:pt x="0" y="24"/>
                    </a:lnTo>
                    <a:lnTo>
                      <a:pt x="15" y="49"/>
                    </a:lnTo>
                    <a:lnTo>
                      <a:pt x="57" y="26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6" name="Freeform 57"/>
              <p:cNvSpPr>
                <a:spLocks/>
              </p:cNvSpPr>
              <p:nvPr/>
            </p:nvSpPr>
            <p:spPr bwMode="auto">
              <a:xfrm>
                <a:off x="2520950" y="3173413"/>
                <a:ext cx="219075" cy="149225"/>
              </a:xfrm>
              <a:custGeom>
                <a:avLst/>
                <a:gdLst>
                  <a:gd name="T0" fmla="*/ 0 w 138"/>
                  <a:gd name="T1" fmla="*/ 68 h 94"/>
                  <a:gd name="T2" fmla="*/ 13 w 138"/>
                  <a:gd name="T3" fmla="*/ 94 h 94"/>
                  <a:gd name="T4" fmla="*/ 138 w 138"/>
                  <a:gd name="T5" fmla="*/ 28 h 94"/>
                  <a:gd name="T6" fmla="*/ 123 w 138"/>
                  <a:gd name="T7" fmla="*/ 0 h 94"/>
                  <a:gd name="T8" fmla="*/ 0 w 138"/>
                  <a:gd name="T9" fmla="*/ 68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94">
                    <a:moveTo>
                      <a:pt x="0" y="68"/>
                    </a:moveTo>
                    <a:lnTo>
                      <a:pt x="13" y="94"/>
                    </a:lnTo>
                    <a:lnTo>
                      <a:pt x="138" y="28"/>
                    </a:lnTo>
                    <a:lnTo>
                      <a:pt x="123" y="0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7" name="Freeform 58"/>
              <p:cNvSpPr>
                <a:spLocks/>
              </p:cNvSpPr>
              <p:nvPr/>
            </p:nvSpPr>
            <p:spPr bwMode="auto">
              <a:xfrm>
                <a:off x="2773363" y="3094038"/>
                <a:ext cx="117475" cy="90488"/>
              </a:xfrm>
              <a:custGeom>
                <a:avLst/>
                <a:gdLst>
                  <a:gd name="T0" fmla="*/ 0 w 74"/>
                  <a:gd name="T1" fmla="*/ 31 h 57"/>
                  <a:gd name="T2" fmla="*/ 15 w 74"/>
                  <a:gd name="T3" fmla="*/ 57 h 57"/>
                  <a:gd name="T4" fmla="*/ 74 w 74"/>
                  <a:gd name="T5" fmla="*/ 25 h 57"/>
                  <a:gd name="T6" fmla="*/ 60 w 74"/>
                  <a:gd name="T7" fmla="*/ 0 h 57"/>
                  <a:gd name="T8" fmla="*/ 0 w 74"/>
                  <a:gd name="T9" fmla="*/ 3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57">
                    <a:moveTo>
                      <a:pt x="0" y="31"/>
                    </a:moveTo>
                    <a:lnTo>
                      <a:pt x="15" y="57"/>
                    </a:lnTo>
                    <a:lnTo>
                      <a:pt x="74" y="25"/>
                    </a:lnTo>
                    <a:lnTo>
                      <a:pt x="60" y="0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8" name="Freeform 59"/>
              <p:cNvSpPr>
                <a:spLocks/>
              </p:cNvSpPr>
              <p:nvPr/>
            </p:nvSpPr>
            <p:spPr bwMode="auto">
              <a:xfrm>
                <a:off x="2451100" y="3328988"/>
                <a:ext cx="214313" cy="144463"/>
              </a:xfrm>
              <a:custGeom>
                <a:avLst/>
                <a:gdLst>
                  <a:gd name="T0" fmla="*/ 123 w 135"/>
                  <a:gd name="T1" fmla="*/ 0 h 91"/>
                  <a:gd name="T2" fmla="*/ 0 w 135"/>
                  <a:gd name="T3" fmla="*/ 66 h 91"/>
                  <a:gd name="T4" fmla="*/ 15 w 135"/>
                  <a:gd name="T5" fmla="*/ 91 h 91"/>
                  <a:gd name="T6" fmla="*/ 135 w 135"/>
                  <a:gd name="T7" fmla="*/ 26 h 91"/>
                  <a:gd name="T8" fmla="*/ 123 w 135"/>
                  <a:gd name="T9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91">
                    <a:moveTo>
                      <a:pt x="123" y="0"/>
                    </a:moveTo>
                    <a:lnTo>
                      <a:pt x="0" y="66"/>
                    </a:lnTo>
                    <a:lnTo>
                      <a:pt x="15" y="91"/>
                    </a:lnTo>
                    <a:lnTo>
                      <a:pt x="135" y="26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9" name="Freeform 60"/>
              <p:cNvSpPr>
                <a:spLocks/>
              </p:cNvSpPr>
              <p:nvPr/>
            </p:nvSpPr>
            <p:spPr bwMode="auto">
              <a:xfrm>
                <a:off x="2709863" y="3181350"/>
                <a:ext cx="228600" cy="150813"/>
              </a:xfrm>
              <a:custGeom>
                <a:avLst/>
                <a:gdLst>
                  <a:gd name="T0" fmla="*/ 0 w 144"/>
                  <a:gd name="T1" fmla="*/ 70 h 95"/>
                  <a:gd name="T2" fmla="*/ 15 w 144"/>
                  <a:gd name="T3" fmla="*/ 95 h 95"/>
                  <a:gd name="T4" fmla="*/ 144 w 144"/>
                  <a:gd name="T5" fmla="*/ 25 h 95"/>
                  <a:gd name="T6" fmla="*/ 129 w 144"/>
                  <a:gd name="T7" fmla="*/ 0 h 95"/>
                  <a:gd name="T8" fmla="*/ 0 w 144"/>
                  <a:gd name="T9" fmla="*/ 7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95">
                    <a:moveTo>
                      <a:pt x="0" y="70"/>
                    </a:moveTo>
                    <a:lnTo>
                      <a:pt x="15" y="95"/>
                    </a:lnTo>
                    <a:lnTo>
                      <a:pt x="144" y="25"/>
                    </a:lnTo>
                    <a:lnTo>
                      <a:pt x="129" y="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D2E5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0" name="Freeform 61"/>
              <p:cNvSpPr>
                <a:spLocks/>
              </p:cNvSpPr>
              <p:nvPr/>
            </p:nvSpPr>
            <p:spPr bwMode="auto">
              <a:xfrm>
                <a:off x="1936750" y="2878138"/>
                <a:ext cx="1184275" cy="1243013"/>
              </a:xfrm>
              <a:custGeom>
                <a:avLst/>
                <a:gdLst>
                  <a:gd name="T0" fmla="*/ 746 w 746"/>
                  <a:gd name="T1" fmla="*/ 511 h 783"/>
                  <a:gd name="T2" fmla="*/ 345 w 746"/>
                  <a:gd name="T3" fmla="*/ 783 h 783"/>
                  <a:gd name="T4" fmla="*/ 0 w 746"/>
                  <a:gd name="T5" fmla="*/ 271 h 783"/>
                  <a:gd name="T6" fmla="*/ 398 w 746"/>
                  <a:gd name="T7" fmla="*/ 0 h 783"/>
                  <a:gd name="T8" fmla="*/ 746 w 746"/>
                  <a:gd name="T9" fmla="*/ 511 h 7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6" h="783">
                    <a:moveTo>
                      <a:pt x="746" y="511"/>
                    </a:moveTo>
                    <a:lnTo>
                      <a:pt x="345" y="783"/>
                    </a:lnTo>
                    <a:lnTo>
                      <a:pt x="0" y="271"/>
                    </a:lnTo>
                    <a:lnTo>
                      <a:pt x="398" y="0"/>
                    </a:lnTo>
                    <a:lnTo>
                      <a:pt x="746" y="511"/>
                    </a:lnTo>
                    <a:close/>
                  </a:path>
                </a:pathLst>
              </a:custGeom>
              <a:solidFill>
                <a:srgbClr val="FDC6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1" name="Freeform 62"/>
              <p:cNvSpPr>
                <a:spLocks/>
              </p:cNvSpPr>
              <p:nvPr/>
            </p:nvSpPr>
            <p:spPr bwMode="auto">
              <a:xfrm>
                <a:off x="2581275" y="2974975"/>
                <a:ext cx="242888" cy="266700"/>
              </a:xfrm>
              <a:custGeom>
                <a:avLst/>
                <a:gdLst>
                  <a:gd name="T0" fmla="*/ 153 w 153"/>
                  <a:gd name="T1" fmla="*/ 104 h 168"/>
                  <a:gd name="T2" fmla="*/ 109 w 153"/>
                  <a:gd name="T3" fmla="*/ 168 h 168"/>
                  <a:gd name="T4" fmla="*/ 0 w 153"/>
                  <a:gd name="T5" fmla="*/ 7 h 168"/>
                  <a:gd name="T6" fmla="*/ 81 w 153"/>
                  <a:gd name="T7" fmla="*/ 0 h 168"/>
                  <a:gd name="T8" fmla="*/ 153 w 153"/>
                  <a:gd name="T9" fmla="*/ 104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68">
                    <a:moveTo>
                      <a:pt x="153" y="104"/>
                    </a:moveTo>
                    <a:lnTo>
                      <a:pt x="109" y="168"/>
                    </a:lnTo>
                    <a:lnTo>
                      <a:pt x="0" y="7"/>
                    </a:lnTo>
                    <a:lnTo>
                      <a:pt x="81" y="0"/>
                    </a:lnTo>
                    <a:lnTo>
                      <a:pt x="153" y="104"/>
                    </a:lnTo>
                    <a:close/>
                  </a:path>
                </a:pathLst>
              </a:custGeom>
              <a:solidFill>
                <a:srgbClr val="FDC6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2" name="Freeform 63"/>
              <p:cNvSpPr>
                <a:spLocks/>
              </p:cNvSpPr>
              <p:nvPr/>
            </p:nvSpPr>
            <p:spPr bwMode="auto">
              <a:xfrm>
                <a:off x="2154238" y="3097213"/>
                <a:ext cx="501650" cy="460375"/>
              </a:xfrm>
              <a:custGeom>
                <a:avLst/>
                <a:gdLst>
                  <a:gd name="T0" fmla="*/ 316 w 316"/>
                  <a:gd name="T1" fmla="*/ 140 h 290"/>
                  <a:gd name="T2" fmla="*/ 96 w 316"/>
                  <a:gd name="T3" fmla="*/ 290 h 290"/>
                  <a:gd name="T4" fmla="*/ 0 w 316"/>
                  <a:gd name="T5" fmla="*/ 150 h 290"/>
                  <a:gd name="T6" fmla="*/ 221 w 316"/>
                  <a:gd name="T7" fmla="*/ 0 h 290"/>
                  <a:gd name="T8" fmla="*/ 316 w 316"/>
                  <a:gd name="T9" fmla="*/ 14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6" h="290">
                    <a:moveTo>
                      <a:pt x="316" y="140"/>
                    </a:moveTo>
                    <a:lnTo>
                      <a:pt x="96" y="290"/>
                    </a:lnTo>
                    <a:lnTo>
                      <a:pt x="0" y="150"/>
                    </a:lnTo>
                    <a:lnTo>
                      <a:pt x="221" y="0"/>
                    </a:lnTo>
                    <a:lnTo>
                      <a:pt x="316" y="1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3" name="Freeform 64"/>
              <p:cNvSpPr>
                <a:spLocks noEditPoints="1"/>
              </p:cNvSpPr>
              <p:nvPr/>
            </p:nvSpPr>
            <p:spPr bwMode="auto">
              <a:xfrm>
                <a:off x="1912938" y="3833813"/>
                <a:ext cx="336550" cy="333375"/>
              </a:xfrm>
              <a:custGeom>
                <a:avLst/>
                <a:gdLst>
                  <a:gd name="T0" fmla="*/ 50 w 100"/>
                  <a:gd name="T1" fmla="*/ 0 h 99"/>
                  <a:gd name="T2" fmla="*/ 0 w 100"/>
                  <a:gd name="T3" fmla="*/ 49 h 99"/>
                  <a:gd name="T4" fmla="*/ 50 w 100"/>
                  <a:gd name="T5" fmla="*/ 99 h 99"/>
                  <a:gd name="T6" fmla="*/ 100 w 100"/>
                  <a:gd name="T7" fmla="*/ 49 h 99"/>
                  <a:gd name="T8" fmla="*/ 50 w 100"/>
                  <a:gd name="T9" fmla="*/ 0 h 99"/>
                  <a:gd name="T10" fmla="*/ 50 w 100"/>
                  <a:gd name="T11" fmla="*/ 94 h 99"/>
                  <a:gd name="T12" fmla="*/ 5 w 100"/>
                  <a:gd name="T13" fmla="*/ 49 h 99"/>
                  <a:gd name="T14" fmla="*/ 50 w 100"/>
                  <a:gd name="T15" fmla="*/ 5 h 99"/>
                  <a:gd name="T16" fmla="*/ 95 w 100"/>
                  <a:gd name="T17" fmla="*/ 49 h 99"/>
                  <a:gd name="T18" fmla="*/ 50 w 100"/>
                  <a:gd name="T19" fmla="*/ 94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0" h="99">
                    <a:moveTo>
                      <a:pt x="50" y="0"/>
                    </a:moveTo>
                    <a:cubicBezTo>
                      <a:pt x="23" y="0"/>
                      <a:pt x="0" y="22"/>
                      <a:pt x="0" y="49"/>
                    </a:cubicBezTo>
                    <a:cubicBezTo>
                      <a:pt x="0" y="77"/>
                      <a:pt x="23" y="99"/>
                      <a:pt x="50" y="99"/>
                    </a:cubicBezTo>
                    <a:cubicBezTo>
                      <a:pt x="78" y="99"/>
                      <a:pt x="100" y="77"/>
                      <a:pt x="100" y="49"/>
                    </a:cubicBezTo>
                    <a:cubicBezTo>
                      <a:pt x="100" y="22"/>
                      <a:pt x="78" y="0"/>
                      <a:pt x="50" y="0"/>
                    </a:cubicBezTo>
                    <a:close/>
                    <a:moveTo>
                      <a:pt x="50" y="94"/>
                    </a:moveTo>
                    <a:cubicBezTo>
                      <a:pt x="26" y="94"/>
                      <a:pt x="5" y="74"/>
                      <a:pt x="5" y="49"/>
                    </a:cubicBezTo>
                    <a:cubicBezTo>
                      <a:pt x="5" y="25"/>
                      <a:pt x="26" y="5"/>
                      <a:pt x="50" y="5"/>
                    </a:cubicBezTo>
                    <a:cubicBezTo>
                      <a:pt x="75" y="5"/>
                      <a:pt x="95" y="25"/>
                      <a:pt x="95" y="49"/>
                    </a:cubicBezTo>
                    <a:cubicBezTo>
                      <a:pt x="95" y="74"/>
                      <a:pt x="75" y="94"/>
                      <a:pt x="50" y="94"/>
                    </a:cubicBezTo>
                    <a:close/>
                  </a:path>
                </a:pathLst>
              </a:custGeom>
              <a:solidFill>
                <a:srgbClr val="6BB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4" name="Freeform 65"/>
              <p:cNvSpPr>
                <a:spLocks noEditPoints="1"/>
              </p:cNvSpPr>
              <p:nvPr/>
            </p:nvSpPr>
            <p:spPr bwMode="auto">
              <a:xfrm>
                <a:off x="2016125" y="3908425"/>
                <a:ext cx="146050" cy="185738"/>
              </a:xfrm>
              <a:custGeom>
                <a:avLst/>
                <a:gdLst>
                  <a:gd name="T0" fmla="*/ 41 w 43"/>
                  <a:gd name="T1" fmla="*/ 9 h 55"/>
                  <a:gd name="T2" fmla="*/ 37 w 43"/>
                  <a:gd name="T3" fmla="*/ 3 h 55"/>
                  <a:gd name="T4" fmla="*/ 28 w 43"/>
                  <a:gd name="T5" fmla="*/ 0 h 55"/>
                  <a:gd name="T6" fmla="*/ 27 w 43"/>
                  <a:gd name="T7" fmla="*/ 0 h 55"/>
                  <a:gd name="T8" fmla="*/ 4 w 43"/>
                  <a:gd name="T9" fmla="*/ 0 h 55"/>
                  <a:gd name="T10" fmla="*/ 4 w 43"/>
                  <a:gd name="T11" fmla="*/ 25 h 55"/>
                  <a:gd name="T12" fmla="*/ 0 w 43"/>
                  <a:gd name="T13" fmla="*/ 25 h 55"/>
                  <a:gd name="T14" fmla="*/ 0 w 43"/>
                  <a:gd name="T15" fmla="*/ 31 h 55"/>
                  <a:gd name="T16" fmla="*/ 4 w 43"/>
                  <a:gd name="T17" fmla="*/ 31 h 55"/>
                  <a:gd name="T18" fmla="*/ 4 w 43"/>
                  <a:gd name="T19" fmla="*/ 35 h 55"/>
                  <a:gd name="T20" fmla="*/ 3 w 43"/>
                  <a:gd name="T21" fmla="*/ 35 h 55"/>
                  <a:gd name="T22" fmla="*/ 2 w 43"/>
                  <a:gd name="T23" fmla="*/ 35 h 55"/>
                  <a:gd name="T24" fmla="*/ 0 w 43"/>
                  <a:gd name="T25" fmla="*/ 35 h 55"/>
                  <a:gd name="T26" fmla="*/ 0 w 43"/>
                  <a:gd name="T27" fmla="*/ 41 h 55"/>
                  <a:gd name="T28" fmla="*/ 1 w 43"/>
                  <a:gd name="T29" fmla="*/ 41 h 55"/>
                  <a:gd name="T30" fmla="*/ 3 w 43"/>
                  <a:gd name="T31" fmla="*/ 41 h 55"/>
                  <a:gd name="T32" fmla="*/ 4 w 43"/>
                  <a:gd name="T33" fmla="*/ 42 h 55"/>
                  <a:gd name="T34" fmla="*/ 4 w 43"/>
                  <a:gd name="T35" fmla="*/ 43 h 55"/>
                  <a:gd name="T36" fmla="*/ 4 w 43"/>
                  <a:gd name="T37" fmla="*/ 55 h 55"/>
                  <a:gd name="T38" fmla="*/ 10 w 43"/>
                  <a:gd name="T39" fmla="*/ 55 h 55"/>
                  <a:gd name="T40" fmla="*/ 10 w 43"/>
                  <a:gd name="T41" fmla="*/ 41 h 55"/>
                  <a:gd name="T42" fmla="*/ 32 w 43"/>
                  <a:gd name="T43" fmla="*/ 41 h 55"/>
                  <a:gd name="T44" fmla="*/ 32 w 43"/>
                  <a:gd name="T45" fmla="*/ 35 h 55"/>
                  <a:gd name="T46" fmla="*/ 10 w 43"/>
                  <a:gd name="T47" fmla="*/ 35 h 55"/>
                  <a:gd name="T48" fmla="*/ 10 w 43"/>
                  <a:gd name="T49" fmla="*/ 31 h 55"/>
                  <a:gd name="T50" fmla="*/ 10 w 43"/>
                  <a:gd name="T51" fmla="*/ 31 h 55"/>
                  <a:gd name="T52" fmla="*/ 24 w 43"/>
                  <a:gd name="T53" fmla="*/ 31 h 55"/>
                  <a:gd name="T54" fmla="*/ 28 w 43"/>
                  <a:gd name="T55" fmla="*/ 31 h 55"/>
                  <a:gd name="T56" fmla="*/ 32 w 43"/>
                  <a:gd name="T57" fmla="*/ 30 h 55"/>
                  <a:gd name="T58" fmla="*/ 38 w 43"/>
                  <a:gd name="T59" fmla="*/ 27 h 55"/>
                  <a:gd name="T60" fmla="*/ 40 w 43"/>
                  <a:gd name="T61" fmla="*/ 25 h 55"/>
                  <a:gd name="T62" fmla="*/ 42 w 43"/>
                  <a:gd name="T63" fmla="*/ 20 h 55"/>
                  <a:gd name="T64" fmla="*/ 42 w 43"/>
                  <a:gd name="T65" fmla="*/ 14 h 55"/>
                  <a:gd name="T66" fmla="*/ 41 w 43"/>
                  <a:gd name="T67" fmla="*/ 9 h 55"/>
                  <a:gd name="T68" fmla="*/ 35 w 43"/>
                  <a:gd name="T69" fmla="*/ 20 h 55"/>
                  <a:gd name="T70" fmla="*/ 31 w 43"/>
                  <a:gd name="T71" fmla="*/ 24 h 55"/>
                  <a:gd name="T72" fmla="*/ 28 w 43"/>
                  <a:gd name="T73" fmla="*/ 25 h 55"/>
                  <a:gd name="T74" fmla="*/ 19 w 43"/>
                  <a:gd name="T75" fmla="*/ 25 h 55"/>
                  <a:gd name="T76" fmla="*/ 10 w 43"/>
                  <a:gd name="T77" fmla="*/ 25 h 55"/>
                  <a:gd name="T78" fmla="*/ 10 w 43"/>
                  <a:gd name="T79" fmla="*/ 25 h 55"/>
                  <a:gd name="T80" fmla="*/ 10 w 43"/>
                  <a:gd name="T81" fmla="*/ 6 h 55"/>
                  <a:gd name="T82" fmla="*/ 10 w 43"/>
                  <a:gd name="T83" fmla="*/ 6 h 55"/>
                  <a:gd name="T84" fmla="*/ 26 w 43"/>
                  <a:gd name="T85" fmla="*/ 6 h 55"/>
                  <a:gd name="T86" fmla="*/ 30 w 43"/>
                  <a:gd name="T87" fmla="*/ 6 h 55"/>
                  <a:gd name="T88" fmla="*/ 33 w 43"/>
                  <a:gd name="T89" fmla="*/ 8 h 55"/>
                  <a:gd name="T90" fmla="*/ 35 w 43"/>
                  <a:gd name="T91" fmla="*/ 13 h 55"/>
                  <a:gd name="T92" fmla="*/ 35 w 43"/>
                  <a:gd name="T93" fmla="*/ 2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3" h="55">
                    <a:moveTo>
                      <a:pt x="41" y="9"/>
                    </a:moveTo>
                    <a:cubicBezTo>
                      <a:pt x="40" y="6"/>
                      <a:pt x="39" y="4"/>
                      <a:pt x="37" y="3"/>
                    </a:cubicBezTo>
                    <a:cubicBezTo>
                      <a:pt x="34" y="1"/>
                      <a:pt x="31" y="0"/>
                      <a:pt x="28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9" y="0"/>
                      <a:pt x="11" y="0"/>
                      <a:pt x="4" y="0"/>
                    </a:cubicBezTo>
                    <a:cubicBezTo>
                      <a:pt x="4" y="8"/>
                      <a:pt x="4" y="17"/>
                      <a:pt x="4" y="25"/>
                    </a:cubicBezTo>
                    <a:cubicBezTo>
                      <a:pt x="2" y="25"/>
                      <a:pt x="1" y="25"/>
                      <a:pt x="0" y="25"/>
                    </a:cubicBezTo>
                    <a:cubicBezTo>
                      <a:pt x="0" y="27"/>
                      <a:pt x="0" y="29"/>
                      <a:pt x="0" y="31"/>
                    </a:cubicBezTo>
                    <a:cubicBezTo>
                      <a:pt x="1" y="31"/>
                      <a:pt x="2" y="31"/>
                      <a:pt x="4" y="31"/>
                    </a:cubicBezTo>
                    <a:cubicBezTo>
                      <a:pt x="4" y="32"/>
                      <a:pt x="4" y="34"/>
                      <a:pt x="4" y="35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3" y="35"/>
                      <a:pt x="2" y="35"/>
                      <a:pt x="2" y="35"/>
                    </a:cubicBezTo>
                    <a:cubicBezTo>
                      <a:pt x="1" y="35"/>
                      <a:pt x="1" y="35"/>
                      <a:pt x="0" y="35"/>
                    </a:cubicBezTo>
                    <a:cubicBezTo>
                      <a:pt x="0" y="37"/>
                      <a:pt x="0" y="39"/>
                      <a:pt x="0" y="41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2" y="41"/>
                      <a:pt x="2" y="41"/>
                      <a:pt x="3" y="41"/>
                    </a:cubicBezTo>
                    <a:cubicBezTo>
                      <a:pt x="4" y="42"/>
                      <a:pt x="4" y="42"/>
                      <a:pt x="4" y="42"/>
                    </a:cubicBezTo>
                    <a:cubicBezTo>
                      <a:pt x="4" y="43"/>
                      <a:pt x="4" y="42"/>
                      <a:pt x="4" y="43"/>
                    </a:cubicBezTo>
                    <a:cubicBezTo>
                      <a:pt x="4" y="47"/>
                      <a:pt x="4" y="51"/>
                      <a:pt x="4" y="55"/>
                    </a:cubicBezTo>
                    <a:cubicBezTo>
                      <a:pt x="6" y="55"/>
                      <a:pt x="8" y="55"/>
                      <a:pt x="10" y="55"/>
                    </a:cubicBezTo>
                    <a:cubicBezTo>
                      <a:pt x="10" y="50"/>
                      <a:pt x="10" y="46"/>
                      <a:pt x="10" y="41"/>
                    </a:cubicBezTo>
                    <a:cubicBezTo>
                      <a:pt x="17" y="41"/>
                      <a:pt x="24" y="41"/>
                      <a:pt x="32" y="41"/>
                    </a:cubicBezTo>
                    <a:cubicBezTo>
                      <a:pt x="32" y="39"/>
                      <a:pt x="32" y="37"/>
                      <a:pt x="32" y="35"/>
                    </a:cubicBezTo>
                    <a:cubicBezTo>
                      <a:pt x="24" y="35"/>
                      <a:pt x="17" y="35"/>
                      <a:pt x="10" y="35"/>
                    </a:cubicBezTo>
                    <a:cubicBezTo>
                      <a:pt x="10" y="35"/>
                      <a:pt x="10" y="32"/>
                      <a:pt x="10" y="31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5" y="31"/>
                      <a:pt x="19" y="31"/>
                      <a:pt x="24" y="31"/>
                    </a:cubicBezTo>
                    <a:cubicBezTo>
                      <a:pt x="25" y="31"/>
                      <a:pt x="27" y="31"/>
                      <a:pt x="28" y="31"/>
                    </a:cubicBezTo>
                    <a:cubicBezTo>
                      <a:pt x="29" y="31"/>
                      <a:pt x="31" y="31"/>
                      <a:pt x="32" y="30"/>
                    </a:cubicBezTo>
                    <a:cubicBezTo>
                      <a:pt x="34" y="30"/>
                      <a:pt x="36" y="29"/>
                      <a:pt x="38" y="27"/>
                    </a:cubicBezTo>
                    <a:cubicBezTo>
                      <a:pt x="38" y="26"/>
                      <a:pt x="39" y="26"/>
                      <a:pt x="40" y="25"/>
                    </a:cubicBezTo>
                    <a:cubicBezTo>
                      <a:pt x="41" y="23"/>
                      <a:pt x="41" y="22"/>
                      <a:pt x="42" y="20"/>
                    </a:cubicBezTo>
                    <a:cubicBezTo>
                      <a:pt x="43" y="18"/>
                      <a:pt x="43" y="16"/>
                      <a:pt x="42" y="14"/>
                    </a:cubicBezTo>
                    <a:cubicBezTo>
                      <a:pt x="42" y="12"/>
                      <a:pt x="42" y="10"/>
                      <a:pt x="41" y="9"/>
                    </a:cubicBezTo>
                    <a:close/>
                    <a:moveTo>
                      <a:pt x="35" y="20"/>
                    </a:moveTo>
                    <a:cubicBezTo>
                      <a:pt x="34" y="22"/>
                      <a:pt x="33" y="24"/>
                      <a:pt x="31" y="24"/>
                    </a:cubicBezTo>
                    <a:cubicBezTo>
                      <a:pt x="30" y="25"/>
                      <a:pt x="29" y="25"/>
                      <a:pt x="28" y="25"/>
                    </a:cubicBezTo>
                    <a:cubicBezTo>
                      <a:pt x="25" y="26"/>
                      <a:pt x="22" y="25"/>
                      <a:pt x="19" y="25"/>
                    </a:cubicBezTo>
                    <a:cubicBezTo>
                      <a:pt x="16" y="25"/>
                      <a:pt x="13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19"/>
                      <a:pt x="10" y="12"/>
                      <a:pt x="10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5" y="6"/>
                      <a:pt x="21" y="6"/>
                      <a:pt x="26" y="6"/>
                    </a:cubicBezTo>
                    <a:cubicBezTo>
                      <a:pt x="27" y="6"/>
                      <a:pt x="29" y="6"/>
                      <a:pt x="30" y="6"/>
                    </a:cubicBezTo>
                    <a:cubicBezTo>
                      <a:pt x="31" y="6"/>
                      <a:pt x="32" y="7"/>
                      <a:pt x="33" y="8"/>
                    </a:cubicBezTo>
                    <a:cubicBezTo>
                      <a:pt x="34" y="10"/>
                      <a:pt x="35" y="11"/>
                      <a:pt x="35" y="13"/>
                    </a:cubicBezTo>
                    <a:cubicBezTo>
                      <a:pt x="36" y="16"/>
                      <a:pt x="36" y="18"/>
                      <a:pt x="35" y="20"/>
                    </a:cubicBezTo>
                    <a:close/>
                  </a:path>
                </a:pathLst>
              </a:custGeom>
              <a:solidFill>
                <a:srgbClr val="6BB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5" name="Freeform 66"/>
              <p:cNvSpPr>
                <a:spLocks/>
              </p:cNvSpPr>
              <p:nvPr/>
            </p:nvSpPr>
            <p:spPr bwMode="auto">
              <a:xfrm>
                <a:off x="2605088" y="3400425"/>
                <a:ext cx="209550" cy="252413"/>
              </a:xfrm>
              <a:custGeom>
                <a:avLst/>
                <a:gdLst>
                  <a:gd name="T0" fmla="*/ 127 w 132"/>
                  <a:gd name="T1" fmla="*/ 31 h 159"/>
                  <a:gd name="T2" fmla="*/ 125 w 132"/>
                  <a:gd name="T3" fmla="*/ 29 h 159"/>
                  <a:gd name="T4" fmla="*/ 45 w 132"/>
                  <a:gd name="T5" fmla="*/ 152 h 159"/>
                  <a:gd name="T6" fmla="*/ 9 w 132"/>
                  <a:gd name="T7" fmla="*/ 127 h 159"/>
                  <a:gd name="T8" fmla="*/ 87 w 132"/>
                  <a:gd name="T9" fmla="*/ 8 h 159"/>
                  <a:gd name="T10" fmla="*/ 127 w 132"/>
                  <a:gd name="T11" fmla="*/ 34 h 159"/>
                  <a:gd name="T12" fmla="*/ 127 w 132"/>
                  <a:gd name="T13" fmla="*/ 31 h 159"/>
                  <a:gd name="T14" fmla="*/ 125 w 132"/>
                  <a:gd name="T15" fmla="*/ 29 h 159"/>
                  <a:gd name="T16" fmla="*/ 127 w 132"/>
                  <a:gd name="T17" fmla="*/ 31 h 159"/>
                  <a:gd name="T18" fmla="*/ 130 w 132"/>
                  <a:gd name="T19" fmla="*/ 29 h 159"/>
                  <a:gd name="T20" fmla="*/ 85 w 132"/>
                  <a:gd name="T21" fmla="*/ 0 h 159"/>
                  <a:gd name="T22" fmla="*/ 0 w 132"/>
                  <a:gd name="T23" fmla="*/ 129 h 159"/>
                  <a:gd name="T24" fmla="*/ 47 w 132"/>
                  <a:gd name="T25" fmla="*/ 159 h 159"/>
                  <a:gd name="T26" fmla="*/ 132 w 132"/>
                  <a:gd name="T27" fmla="*/ 31 h 159"/>
                  <a:gd name="T28" fmla="*/ 130 w 132"/>
                  <a:gd name="T29" fmla="*/ 29 h 159"/>
                  <a:gd name="T30" fmla="*/ 127 w 132"/>
                  <a:gd name="T31" fmla="*/ 31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2" h="159">
                    <a:moveTo>
                      <a:pt x="127" y="31"/>
                    </a:moveTo>
                    <a:lnTo>
                      <a:pt x="125" y="29"/>
                    </a:lnTo>
                    <a:lnTo>
                      <a:pt x="45" y="152"/>
                    </a:lnTo>
                    <a:lnTo>
                      <a:pt x="9" y="127"/>
                    </a:lnTo>
                    <a:lnTo>
                      <a:pt x="87" y="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5" y="29"/>
                    </a:lnTo>
                    <a:lnTo>
                      <a:pt x="127" y="31"/>
                    </a:lnTo>
                    <a:lnTo>
                      <a:pt x="130" y="29"/>
                    </a:lnTo>
                    <a:lnTo>
                      <a:pt x="85" y="0"/>
                    </a:lnTo>
                    <a:lnTo>
                      <a:pt x="0" y="129"/>
                    </a:lnTo>
                    <a:lnTo>
                      <a:pt x="47" y="159"/>
                    </a:lnTo>
                    <a:lnTo>
                      <a:pt x="132" y="31"/>
                    </a:lnTo>
                    <a:lnTo>
                      <a:pt x="130" y="29"/>
                    </a:lnTo>
                    <a:lnTo>
                      <a:pt x="127" y="31"/>
                    </a:lnTo>
                    <a:close/>
                  </a:path>
                </a:pathLst>
              </a:custGeom>
              <a:solidFill>
                <a:srgbClr val="E600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" name="Freeform 67"/>
              <p:cNvSpPr>
                <a:spLocks/>
              </p:cNvSpPr>
              <p:nvPr/>
            </p:nvSpPr>
            <p:spPr bwMode="auto">
              <a:xfrm>
                <a:off x="2646363" y="3436938"/>
                <a:ext cx="130175" cy="177800"/>
              </a:xfrm>
              <a:custGeom>
                <a:avLst/>
                <a:gdLst>
                  <a:gd name="T0" fmla="*/ 80 w 82"/>
                  <a:gd name="T1" fmla="*/ 11 h 112"/>
                  <a:gd name="T2" fmla="*/ 78 w 82"/>
                  <a:gd name="T3" fmla="*/ 11 h 112"/>
                  <a:gd name="T4" fmla="*/ 15 w 82"/>
                  <a:gd name="T5" fmla="*/ 108 h 112"/>
                  <a:gd name="T6" fmla="*/ 2 w 82"/>
                  <a:gd name="T7" fmla="*/ 102 h 112"/>
                  <a:gd name="T8" fmla="*/ 68 w 82"/>
                  <a:gd name="T9" fmla="*/ 4 h 112"/>
                  <a:gd name="T10" fmla="*/ 78 w 82"/>
                  <a:gd name="T11" fmla="*/ 13 h 112"/>
                  <a:gd name="T12" fmla="*/ 80 w 82"/>
                  <a:gd name="T13" fmla="*/ 11 h 112"/>
                  <a:gd name="T14" fmla="*/ 78 w 82"/>
                  <a:gd name="T15" fmla="*/ 11 h 112"/>
                  <a:gd name="T16" fmla="*/ 80 w 82"/>
                  <a:gd name="T17" fmla="*/ 11 h 112"/>
                  <a:gd name="T18" fmla="*/ 80 w 82"/>
                  <a:gd name="T19" fmla="*/ 11 h 112"/>
                  <a:gd name="T20" fmla="*/ 65 w 82"/>
                  <a:gd name="T21" fmla="*/ 0 h 112"/>
                  <a:gd name="T22" fmla="*/ 0 w 82"/>
                  <a:gd name="T23" fmla="*/ 102 h 112"/>
                  <a:gd name="T24" fmla="*/ 15 w 82"/>
                  <a:gd name="T25" fmla="*/ 112 h 112"/>
                  <a:gd name="T26" fmla="*/ 82 w 82"/>
                  <a:gd name="T27" fmla="*/ 11 h 112"/>
                  <a:gd name="T28" fmla="*/ 80 w 82"/>
                  <a:gd name="T29" fmla="*/ 11 h 112"/>
                  <a:gd name="T30" fmla="*/ 80 w 82"/>
                  <a:gd name="T31" fmla="*/ 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" h="112">
                    <a:moveTo>
                      <a:pt x="80" y="11"/>
                    </a:moveTo>
                    <a:lnTo>
                      <a:pt x="78" y="11"/>
                    </a:lnTo>
                    <a:lnTo>
                      <a:pt x="15" y="108"/>
                    </a:lnTo>
                    <a:lnTo>
                      <a:pt x="2" y="102"/>
                    </a:lnTo>
                    <a:lnTo>
                      <a:pt x="68" y="4"/>
                    </a:lnTo>
                    <a:lnTo>
                      <a:pt x="78" y="13"/>
                    </a:lnTo>
                    <a:lnTo>
                      <a:pt x="80" y="11"/>
                    </a:lnTo>
                    <a:lnTo>
                      <a:pt x="78" y="11"/>
                    </a:lnTo>
                    <a:lnTo>
                      <a:pt x="80" y="11"/>
                    </a:lnTo>
                    <a:lnTo>
                      <a:pt x="80" y="11"/>
                    </a:lnTo>
                    <a:lnTo>
                      <a:pt x="65" y="0"/>
                    </a:lnTo>
                    <a:lnTo>
                      <a:pt x="0" y="102"/>
                    </a:lnTo>
                    <a:lnTo>
                      <a:pt x="15" y="112"/>
                    </a:lnTo>
                    <a:lnTo>
                      <a:pt x="82" y="11"/>
                    </a:lnTo>
                    <a:lnTo>
                      <a:pt x="80" y="11"/>
                    </a:lnTo>
                    <a:lnTo>
                      <a:pt x="80" y="11"/>
                    </a:lnTo>
                    <a:close/>
                  </a:path>
                </a:pathLst>
              </a:custGeom>
              <a:solidFill>
                <a:srgbClr val="E600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" name="Freeform 68"/>
              <p:cNvSpPr>
                <a:spLocks/>
              </p:cNvSpPr>
              <p:nvPr/>
            </p:nvSpPr>
            <p:spPr bwMode="auto">
              <a:xfrm>
                <a:off x="2524125" y="3538538"/>
                <a:ext cx="125413" cy="127000"/>
              </a:xfrm>
              <a:custGeom>
                <a:avLst/>
                <a:gdLst>
                  <a:gd name="T0" fmla="*/ 36 w 37"/>
                  <a:gd name="T1" fmla="*/ 19 h 38"/>
                  <a:gd name="T2" fmla="*/ 35 w 37"/>
                  <a:gd name="T3" fmla="*/ 19 h 38"/>
                  <a:gd name="T4" fmla="*/ 30 w 37"/>
                  <a:gd name="T5" fmla="*/ 31 h 38"/>
                  <a:gd name="T6" fmla="*/ 18 w 37"/>
                  <a:gd name="T7" fmla="*/ 36 h 38"/>
                  <a:gd name="T8" fmla="*/ 7 w 37"/>
                  <a:gd name="T9" fmla="*/ 31 h 38"/>
                  <a:gd name="T10" fmla="*/ 2 w 37"/>
                  <a:gd name="T11" fmla="*/ 19 h 38"/>
                  <a:gd name="T12" fmla="*/ 7 w 37"/>
                  <a:gd name="T13" fmla="*/ 8 h 38"/>
                  <a:gd name="T14" fmla="*/ 18 w 37"/>
                  <a:gd name="T15" fmla="*/ 3 h 38"/>
                  <a:gd name="T16" fmla="*/ 30 w 37"/>
                  <a:gd name="T17" fmla="*/ 8 h 38"/>
                  <a:gd name="T18" fmla="*/ 35 w 37"/>
                  <a:gd name="T19" fmla="*/ 19 h 38"/>
                  <a:gd name="T20" fmla="*/ 36 w 37"/>
                  <a:gd name="T21" fmla="*/ 19 h 38"/>
                  <a:gd name="T22" fmla="*/ 37 w 37"/>
                  <a:gd name="T23" fmla="*/ 19 h 38"/>
                  <a:gd name="T24" fmla="*/ 18 w 37"/>
                  <a:gd name="T25" fmla="*/ 0 h 38"/>
                  <a:gd name="T26" fmla="*/ 0 w 37"/>
                  <a:gd name="T27" fmla="*/ 19 h 38"/>
                  <a:gd name="T28" fmla="*/ 18 w 37"/>
                  <a:gd name="T29" fmla="*/ 38 h 38"/>
                  <a:gd name="T30" fmla="*/ 37 w 37"/>
                  <a:gd name="T31" fmla="*/ 19 h 38"/>
                  <a:gd name="T32" fmla="*/ 36 w 37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36" y="19"/>
                    </a:moveTo>
                    <a:cubicBezTo>
                      <a:pt x="35" y="19"/>
                      <a:pt x="35" y="19"/>
                      <a:pt x="35" y="19"/>
                    </a:cubicBezTo>
                    <a:cubicBezTo>
                      <a:pt x="35" y="24"/>
                      <a:pt x="33" y="28"/>
                      <a:pt x="30" y="31"/>
                    </a:cubicBezTo>
                    <a:cubicBezTo>
                      <a:pt x="27" y="34"/>
                      <a:pt x="23" y="36"/>
                      <a:pt x="18" y="36"/>
                    </a:cubicBezTo>
                    <a:cubicBezTo>
                      <a:pt x="14" y="36"/>
                      <a:pt x="10" y="34"/>
                      <a:pt x="7" y="31"/>
                    </a:cubicBezTo>
                    <a:cubicBezTo>
                      <a:pt x="4" y="28"/>
                      <a:pt x="2" y="24"/>
                      <a:pt x="2" y="19"/>
                    </a:cubicBezTo>
                    <a:cubicBezTo>
                      <a:pt x="2" y="15"/>
                      <a:pt x="4" y="11"/>
                      <a:pt x="7" y="8"/>
                    </a:cubicBezTo>
                    <a:cubicBezTo>
                      <a:pt x="10" y="5"/>
                      <a:pt x="14" y="3"/>
                      <a:pt x="18" y="3"/>
                    </a:cubicBezTo>
                    <a:cubicBezTo>
                      <a:pt x="23" y="3"/>
                      <a:pt x="27" y="5"/>
                      <a:pt x="30" y="8"/>
                    </a:cubicBezTo>
                    <a:cubicBezTo>
                      <a:pt x="33" y="11"/>
                      <a:pt x="35" y="15"/>
                      <a:pt x="35" y="19"/>
                    </a:cubicBezTo>
                    <a:cubicBezTo>
                      <a:pt x="36" y="19"/>
                      <a:pt x="36" y="19"/>
                      <a:pt x="36" y="19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ubicBezTo>
                      <a:pt x="8" y="0"/>
                      <a:pt x="0" y="9"/>
                      <a:pt x="0" y="19"/>
                    </a:cubicBezTo>
                    <a:cubicBezTo>
                      <a:pt x="0" y="30"/>
                      <a:pt x="8" y="38"/>
                      <a:pt x="18" y="38"/>
                    </a:cubicBezTo>
                    <a:cubicBezTo>
                      <a:pt x="29" y="38"/>
                      <a:pt x="37" y="30"/>
                      <a:pt x="37" y="19"/>
                    </a:cubicBezTo>
                    <a:lnTo>
                      <a:pt x="36" y="19"/>
                    </a:ln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8" name="Freeform 69"/>
              <p:cNvSpPr>
                <a:spLocks/>
              </p:cNvSpPr>
              <p:nvPr/>
            </p:nvSpPr>
            <p:spPr bwMode="auto">
              <a:xfrm>
                <a:off x="2551113" y="3568700"/>
                <a:ext cx="71438" cy="69850"/>
              </a:xfrm>
              <a:custGeom>
                <a:avLst/>
                <a:gdLst>
                  <a:gd name="T0" fmla="*/ 21 w 21"/>
                  <a:gd name="T1" fmla="*/ 10 h 21"/>
                  <a:gd name="T2" fmla="*/ 20 w 21"/>
                  <a:gd name="T3" fmla="*/ 10 h 21"/>
                  <a:gd name="T4" fmla="*/ 10 w 21"/>
                  <a:gd name="T5" fmla="*/ 20 h 21"/>
                  <a:gd name="T6" fmla="*/ 1 w 21"/>
                  <a:gd name="T7" fmla="*/ 10 h 21"/>
                  <a:gd name="T8" fmla="*/ 10 w 21"/>
                  <a:gd name="T9" fmla="*/ 1 h 21"/>
                  <a:gd name="T10" fmla="*/ 20 w 21"/>
                  <a:gd name="T11" fmla="*/ 10 h 21"/>
                  <a:gd name="T12" fmla="*/ 21 w 21"/>
                  <a:gd name="T13" fmla="*/ 10 h 21"/>
                  <a:gd name="T14" fmla="*/ 21 w 21"/>
                  <a:gd name="T15" fmla="*/ 10 h 21"/>
                  <a:gd name="T16" fmla="*/ 10 w 21"/>
                  <a:gd name="T17" fmla="*/ 0 h 21"/>
                  <a:gd name="T18" fmla="*/ 0 w 21"/>
                  <a:gd name="T19" fmla="*/ 10 h 21"/>
                  <a:gd name="T20" fmla="*/ 10 w 21"/>
                  <a:gd name="T21" fmla="*/ 21 h 21"/>
                  <a:gd name="T22" fmla="*/ 21 w 21"/>
                  <a:gd name="T23" fmla="*/ 1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21">
                    <a:moveTo>
                      <a:pt x="21" y="10"/>
                    </a:move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ubicBezTo>
                      <a:pt x="5" y="20"/>
                      <a:pt x="1" y="16"/>
                      <a:pt x="1" y="10"/>
                    </a:cubicBezTo>
                    <a:cubicBezTo>
                      <a:pt x="1" y="5"/>
                      <a:pt x="5" y="1"/>
                      <a:pt x="10" y="1"/>
                    </a:cubicBezTo>
                    <a:cubicBezTo>
                      <a:pt x="16" y="1"/>
                      <a:pt x="20" y="5"/>
                      <a:pt x="20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6"/>
                      <a:pt x="5" y="21"/>
                      <a:pt x="10" y="21"/>
                    </a:cubicBezTo>
                    <a:cubicBezTo>
                      <a:pt x="16" y="21"/>
                      <a:pt x="21" y="16"/>
                      <a:pt x="21" y="10"/>
                    </a:cubicBez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9" name="Freeform 70"/>
              <p:cNvSpPr>
                <a:spLocks/>
              </p:cNvSpPr>
              <p:nvPr/>
            </p:nvSpPr>
            <p:spPr bwMode="auto">
              <a:xfrm>
                <a:off x="2794000" y="3611563"/>
                <a:ext cx="128588" cy="128588"/>
              </a:xfrm>
              <a:custGeom>
                <a:avLst/>
                <a:gdLst>
                  <a:gd name="T0" fmla="*/ 36 w 38"/>
                  <a:gd name="T1" fmla="*/ 19 h 38"/>
                  <a:gd name="T2" fmla="*/ 35 w 38"/>
                  <a:gd name="T3" fmla="*/ 19 h 38"/>
                  <a:gd name="T4" fmla="*/ 30 w 38"/>
                  <a:gd name="T5" fmla="*/ 30 h 38"/>
                  <a:gd name="T6" fmla="*/ 19 w 38"/>
                  <a:gd name="T7" fmla="*/ 35 h 38"/>
                  <a:gd name="T8" fmla="*/ 7 w 38"/>
                  <a:gd name="T9" fmla="*/ 30 h 38"/>
                  <a:gd name="T10" fmla="*/ 2 w 38"/>
                  <a:gd name="T11" fmla="*/ 19 h 38"/>
                  <a:gd name="T12" fmla="*/ 7 w 38"/>
                  <a:gd name="T13" fmla="*/ 7 h 38"/>
                  <a:gd name="T14" fmla="*/ 19 w 38"/>
                  <a:gd name="T15" fmla="*/ 2 h 38"/>
                  <a:gd name="T16" fmla="*/ 30 w 38"/>
                  <a:gd name="T17" fmla="*/ 7 h 38"/>
                  <a:gd name="T18" fmla="*/ 35 w 38"/>
                  <a:gd name="T19" fmla="*/ 19 h 38"/>
                  <a:gd name="T20" fmla="*/ 36 w 38"/>
                  <a:gd name="T21" fmla="*/ 19 h 38"/>
                  <a:gd name="T22" fmla="*/ 38 w 38"/>
                  <a:gd name="T23" fmla="*/ 19 h 38"/>
                  <a:gd name="T24" fmla="*/ 19 w 38"/>
                  <a:gd name="T25" fmla="*/ 0 h 38"/>
                  <a:gd name="T26" fmla="*/ 0 w 38"/>
                  <a:gd name="T27" fmla="*/ 19 h 38"/>
                  <a:gd name="T28" fmla="*/ 19 w 38"/>
                  <a:gd name="T29" fmla="*/ 38 h 38"/>
                  <a:gd name="T30" fmla="*/ 38 w 38"/>
                  <a:gd name="T31" fmla="*/ 19 h 38"/>
                  <a:gd name="T32" fmla="*/ 36 w 38"/>
                  <a:gd name="T3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38">
                    <a:moveTo>
                      <a:pt x="36" y="19"/>
                    </a:moveTo>
                    <a:cubicBezTo>
                      <a:pt x="35" y="19"/>
                      <a:pt x="35" y="19"/>
                      <a:pt x="35" y="19"/>
                    </a:cubicBezTo>
                    <a:cubicBezTo>
                      <a:pt x="35" y="23"/>
                      <a:pt x="33" y="27"/>
                      <a:pt x="30" y="30"/>
                    </a:cubicBezTo>
                    <a:cubicBezTo>
                      <a:pt x="27" y="33"/>
                      <a:pt x="23" y="35"/>
                      <a:pt x="19" y="35"/>
                    </a:cubicBezTo>
                    <a:cubicBezTo>
                      <a:pt x="14" y="35"/>
                      <a:pt x="10" y="33"/>
                      <a:pt x="7" y="30"/>
                    </a:cubicBezTo>
                    <a:cubicBezTo>
                      <a:pt x="4" y="27"/>
                      <a:pt x="2" y="23"/>
                      <a:pt x="2" y="19"/>
                    </a:cubicBezTo>
                    <a:cubicBezTo>
                      <a:pt x="2" y="14"/>
                      <a:pt x="4" y="10"/>
                      <a:pt x="7" y="7"/>
                    </a:cubicBezTo>
                    <a:cubicBezTo>
                      <a:pt x="10" y="4"/>
                      <a:pt x="14" y="2"/>
                      <a:pt x="19" y="2"/>
                    </a:cubicBezTo>
                    <a:cubicBezTo>
                      <a:pt x="23" y="2"/>
                      <a:pt x="27" y="4"/>
                      <a:pt x="30" y="7"/>
                    </a:cubicBezTo>
                    <a:cubicBezTo>
                      <a:pt x="33" y="10"/>
                      <a:pt x="35" y="14"/>
                      <a:pt x="35" y="19"/>
                    </a:cubicBezTo>
                    <a:cubicBezTo>
                      <a:pt x="36" y="19"/>
                      <a:pt x="36" y="19"/>
                      <a:pt x="36" y="19"/>
                    </a:cubicBezTo>
                    <a:cubicBezTo>
                      <a:pt x="38" y="19"/>
                      <a:pt x="38" y="19"/>
                      <a:pt x="38" y="19"/>
                    </a:cubicBezTo>
                    <a:cubicBezTo>
                      <a:pt x="38" y="8"/>
                      <a:pt x="29" y="0"/>
                      <a:pt x="19" y="0"/>
                    </a:cubicBezTo>
                    <a:cubicBezTo>
                      <a:pt x="8" y="0"/>
                      <a:pt x="0" y="8"/>
                      <a:pt x="0" y="19"/>
                    </a:cubicBezTo>
                    <a:cubicBezTo>
                      <a:pt x="0" y="29"/>
                      <a:pt x="8" y="38"/>
                      <a:pt x="19" y="38"/>
                    </a:cubicBezTo>
                    <a:cubicBezTo>
                      <a:pt x="29" y="38"/>
                      <a:pt x="38" y="29"/>
                      <a:pt x="38" y="19"/>
                    </a:cubicBezTo>
                    <a:lnTo>
                      <a:pt x="36" y="19"/>
                    </a:ln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0" name="Freeform 71"/>
              <p:cNvSpPr>
                <a:spLocks/>
              </p:cNvSpPr>
              <p:nvPr/>
            </p:nvSpPr>
            <p:spPr bwMode="auto">
              <a:xfrm>
                <a:off x="2820988" y="3638550"/>
                <a:ext cx="69850" cy="71438"/>
              </a:xfrm>
              <a:custGeom>
                <a:avLst/>
                <a:gdLst>
                  <a:gd name="T0" fmla="*/ 21 w 21"/>
                  <a:gd name="T1" fmla="*/ 11 h 21"/>
                  <a:gd name="T2" fmla="*/ 20 w 21"/>
                  <a:gd name="T3" fmla="*/ 11 h 21"/>
                  <a:gd name="T4" fmla="*/ 11 w 21"/>
                  <a:gd name="T5" fmla="*/ 20 h 21"/>
                  <a:gd name="T6" fmla="*/ 1 w 21"/>
                  <a:gd name="T7" fmla="*/ 11 h 21"/>
                  <a:gd name="T8" fmla="*/ 11 w 21"/>
                  <a:gd name="T9" fmla="*/ 1 h 21"/>
                  <a:gd name="T10" fmla="*/ 20 w 21"/>
                  <a:gd name="T11" fmla="*/ 11 h 21"/>
                  <a:gd name="T12" fmla="*/ 21 w 21"/>
                  <a:gd name="T13" fmla="*/ 11 h 21"/>
                  <a:gd name="T14" fmla="*/ 21 w 21"/>
                  <a:gd name="T15" fmla="*/ 11 h 21"/>
                  <a:gd name="T16" fmla="*/ 11 w 21"/>
                  <a:gd name="T17" fmla="*/ 0 h 21"/>
                  <a:gd name="T18" fmla="*/ 0 w 21"/>
                  <a:gd name="T19" fmla="*/ 11 h 21"/>
                  <a:gd name="T20" fmla="*/ 11 w 21"/>
                  <a:gd name="T21" fmla="*/ 21 h 21"/>
                  <a:gd name="T22" fmla="*/ 21 w 21"/>
                  <a:gd name="T23" fmla="*/ 1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21">
                    <a:moveTo>
                      <a:pt x="21" y="11"/>
                    </a:moveTo>
                    <a:cubicBezTo>
                      <a:pt x="20" y="11"/>
                      <a:pt x="20" y="11"/>
                      <a:pt x="20" y="11"/>
                    </a:cubicBezTo>
                    <a:cubicBezTo>
                      <a:pt x="20" y="16"/>
                      <a:pt x="16" y="20"/>
                      <a:pt x="11" y="20"/>
                    </a:cubicBezTo>
                    <a:cubicBezTo>
                      <a:pt x="6" y="20"/>
                      <a:pt x="1" y="16"/>
                      <a:pt x="1" y="11"/>
                    </a:cubicBezTo>
                    <a:cubicBezTo>
                      <a:pt x="1" y="6"/>
                      <a:pt x="6" y="1"/>
                      <a:pt x="11" y="1"/>
                    </a:cubicBezTo>
                    <a:cubicBezTo>
                      <a:pt x="16" y="1"/>
                      <a:pt x="20" y="6"/>
                      <a:pt x="20" y="11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21" y="5"/>
                      <a:pt x="17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1"/>
                      <a:pt x="11" y="21"/>
                    </a:cubicBezTo>
                    <a:cubicBezTo>
                      <a:pt x="17" y="21"/>
                      <a:pt x="21" y="17"/>
                      <a:pt x="21" y="11"/>
                    </a:cubicBezTo>
                    <a:close/>
                  </a:path>
                </a:pathLst>
              </a:custGeom>
              <a:solidFill>
                <a:srgbClr val="115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98" name="object 94">
            <a:extLst>
              <a:ext uri="{FF2B5EF4-FFF2-40B4-BE49-F238E27FC236}">
                <a16:creationId xmlns:a16="http://schemas.microsoft.com/office/drawing/2014/main" id="{BECC6109-0AF5-4E14-A8FF-FC759091A600}"/>
              </a:ext>
            </a:extLst>
          </p:cNvPr>
          <p:cNvSpPr txBox="1"/>
          <p:nvPr/>
        </p:nvSpPr>
        <p:spPr>
          <a:xfrm>
            <a:off x="1162997" y="7098467"/>
            <a:ext cx="2287748" cy="2368918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Работать с основными нормативно-правовыми актами РФ, распорядительными документами Госкорпорации «Росатом», регламентирующие закупки (в том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числе,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отраслевой стандарт закупок Госкорпорации «Росатом»)</a:t>
            </a:r>
          </a:p>
          <a:p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Ориентироваться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процедурах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закупок организаций атомной отрасли, искать информацию о проводимых закупках,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ценивать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целесообразность участия в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процедурах</a:t>
            </a:r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Подавать запросы на </a:t>
            </a:r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разъяснение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закупочной документации</a:t>
            </a:r>
          </a:p>
          <a:p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Формировать </a:t>
            </a:r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подавать заявку на участие</a:t>
            </a:r>
          </a:p>
          <a:p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закупке</a:t>
            </a:r>
          </a:p>
          <a:p>
            <a:endParaRPr lang="ru-RU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530" marR="31752" indent="-171465">
              <a:lnSpc>
                <a:spcPct val="105600"/>
              </a:lnSpc>
              <a:buFont typeface="Arial" panose="020B0604020202020204" pitchFamily="34" charset="0"/>
              <a:buChar char="•"/>
              <a:tabLst>
                <a:tab pos="60966" algn="l"/>
              </a:tabLst>
            </a:pPr>
            <a:endParaRPr lang="ru-RU" sz="8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299" name="Прямоугольник: скругленные углы 2">
            <a:extLst>
              <a:ext uri="{FF2B5EF4-FFF2-40B4-BE49-F238E27FC236}">
                <a16:creationId xmlns:a16="http://schemas.microsoft.com/office/drawing/2014/main" id="{31CE52A1-B8B6-4A2A-85E8-84B8A595A8D8}"/>
              </a:ext>
            </a:extLst>
          </p:cNvPr>
          <p:cNvSpPr/>
          <p:nvPr/>
        </p:nvSpPr>
        <p:spPr>
          <a:xfrm>
            <a:off x="4067175" y="6642914"/>
            <a:ext cx="3065432" cy="2590354"/>
          </a:xfrm>
          <a:prstGeom prst="roundRect">
            <a:avLst>
              <a:gd name="adj" fmla="val 5231"/>
            </a:avLst>
          </a:prstGeom>
          <a:solidFill>
            <a:srgbClr val="E5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1" rIns="91439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00" name="object 5">
            <a:extLst>
              <a:ext uri="{FF2B5EF4-FFF2-40B4-BE49-F238E27FC236}">
                <a16:creationId xmlns:a16="http://schemas.microsoft.com/office/drawing/2014/main" id="{D56DEC64-C296-48B2-88AA-EBE0E19BC16F}"/>
              </a:ext>
            </a:extLst>
          </p:cNvPr>
          <p:cNvSpPr txBox="1"/>
          <p:nvPr/>
        </p:nvSpPr>
        <p:spPr>
          <a:xfrm>
            <a:off x="4489902" y="6817622"/>
            <a:ext cx="2097266" cy="20210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201" b="1" spc="-11" dirty="0">
                <a:solidFill>
                  <a:srgbClr val="333333"/>
                </a:solidFill>
                <a:latin typeface="Arial"/>
                <a:cs typeface="Arial"/>
              </a:rPr>
              <a:t>Эксперт программы </a:t>
            </a:r>
            <a:endParaRPr lang="ru-RU"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01" name="object 5">
            <a:extLst>
              <a:ext uri="{FF2B5EF4-FFF2-40B4-BE49-F238E27FC236}">
                <a16:creationId xmlns:a16="http://schemas.microsoft.com/office/drawing/2014/main" id="{3F82B318-0EA0-4B91-9B1F-E202B164A976}"/>
              </a:ext>
            </a:extLst>
          </p:cNvPr>
          <p:cNvSpPr txBox="1"/>
          <p:nvPr/>
        </p:nvSpPr>
        <p:spPr>
          <a:xfrm>
            <a:off x="4267097" y="8364168"/>
            <a:ext cx="3072753" cy="20210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endParaRPr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02" name="Рисунок 9">
            <a:extLst>
              <a:ext uri="{FF2B5EF4-FFF2-40B4-BE49-F238E27FC236}">
                <a16:creationId xmlns:a16="http://schemas.microsoft.com/office/drawing/2014/main" id="{1E60E633-310E-4BA6-A070-C8D46D27ED6E}"/>
              </a:ext>
            </a:extLst>
          </p:cNvPr>
          <p:cNvSpPr/>
          <p:nvPr/>
        </p:nvSpPr>
        <p:spPr>
          <a:xfrm>
            <a:off x="857849" y="7174619"/>
            <a:ext cx="174865" cy="174865"/>
          </a:xfrm>
          <a:custGeom>
            <a:avLst/>
            <a:gdLst>
              <a:gd name="connsiteX0" fmla="*/ 180000 w 359999"/>
              <a:gd name="connsiteY0" fmla="*/ 0 h 360000"/>
              <a:gd name="connsiteX1" fmla="*/ 0 w 359999"/>
              <a:gd name="connsiteY1" fmla="*/ 180000 h 360000"/>
              <a:gd name="connsiteX2" fmla="*/ 180000 w 359999"/>
              <a:gd name="connsiteY2" fmla="*/ 360000 h 360000"/>
              <a:gd name="connsiteX3" fmla="*/ 360000 w 359999"/>
              <a:gd name="connsiteY3" fmla="*/ 180000 h 360000"/>
              <a:gd name="connsiteX4" fmla="*/ 180000 w 359999"/>
              <a:gd name="connsiteY4" fmla="*/ 0 h 360000"/>
              <a:gd name="connsiteX5" fmla="*/ 285676 w 359999"/>
              <a:gd name="connsiteY5" fmla="*/ 126094 h 360000"/>
              <a:gd name="connsiteX6" fmla="*/ 158924 w 359999"/>
              <a:gd name="connsiteY6" fmla="*/ 252846 h 360000"/>
              <a:gd name="connsiteX7" fmla="*/ 144715 w 359999"/>
              <a:gd name="connsiteY7" fmla="*/ 252876 h 360000"/>
              <a:gd name="connsiteX8" fmla="*/ 144685 w 359999"/>
              <a:gd name="connsiteY8" fmla="*/ 252846 h 360000"/>
              <a:gd name="connsiteX9" fmla="*/ 57990 w 359999"/>
              <a:gd name="connsiteY9" fmla="*/ 166151 h 360000"/>
              <a:gd name="connsiteX10" fmla="*/ 58244 w 359999"/>
              <a:gd name="connsiteY10" fmla="*/ 151905 h 360000"/>
              <a:gd name="connsiteX11" fmla="*/ 72242 w 359999"/>
              <a:gd name="connsiteY11" fmla="*/ 151912 h 360000"/>
              <a:gd name="connsiteX12" fmla="*/ 151791 w 359999"/>
              <a:gd name="connsiteY12" fmla="*/ 231475 h 360000"/>
              <a:gd name="connsiteX13" fmla="*/ 271424 w 359999"/>
              <a:gd name="connsiteY13" fmla="*/ 111922 h 360000"/>
              <a:gd name="connsiteX14" fmla="*/ 285663 w 359999"/>
              <a:gd name="connsiteY14" fmla="*/ 111420 h 360000"/>
              <a:gd name="connsiteX15" fmla="*/ 286165 w 359999"/>
              <a:gd name="connsiteY15" fmla="*/ 125659 h 360000"/>
              <a:gd name="connsiteX16" fmla="*/ 285663 w 359999"/>
              <a:gd name="connsiteY16" fmla="*/ 126161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9999" h="360000">
                <a:moveTo>
                  <a:pt x="180000" y="0"/>
                </a:moveTo>
                <a:cubicBezTo>
                  <a:pt x="80589" y="0"/>
                  <a:pt x="0" y="80589"/>
                  <a:pt x="0" y="180000"/>
                </a:cubicBezTo>
                <a:cubicBezTo>
                  <a:pt x="0" y="279411"/>
                  <a:pt x="80589" y="360000"/>
                  <a:pt x="180000" y="360000"/>
                </a:cubicBezTo>
                <a:cubicBezTo>
                  <a:pt x="279411" y="360000"/>
                  <a:pt x="360000" y="279411"/>
                  <a:pt x="360000" y="180000"/>
                </a:cubicBezTo>
                <a:cubicBezTo>
                  <a:pt x="360000" y="80589"/>
                  <a:pt x="279411" y="0"/>
                  <a:pt x="180000" y="0"/>
                </a:cubicBezTo>
                <a:close/>
                <a:moveTo>
                  <a:pt x="285676" y="126094"/>
                </a:moveTo>
                <a:lnTo>
                  <a:pt x="158924" y="252846"/>
                </a:lnTo>
                <a:cubicBezTo>
                  <a:pt x="155008" y="256778"/>
                  <a:pt x="148646" y="256792"/>
                  <a:pt x="144715" y="252876"/>
                </a:cubicBezTo>
                <a:cubicBezTo>
                  <a:pt x="144704" y="252865"/>
                  <a:pt x="144694" y="252856"/>
                  <a:pt x="144685" y="252846"/>
                </a:cubicBezTo>
                <a:lnTo>
                  <a:pt x="57990" y="166151"/>
                </a:lnTo>
                <a:cubicBezTo>
                  <a:pt x="54126" y="162146"/>
                  <a:pt x="54240" y="155769"/>
                  <a:pt x="58244" y="151905"/>
                </a:cubicBezTo>
                <a:cubicBezTo>
                  <a:pt x="62150" y="148136"/>
                  <a:pt x="68339" y="148139"/>
                  <a:pt x="72242" y="151912"/>
                </a:cubicBezTo>
                <a:lnTo>
                  <a:pt x="151791" y="231475"/>
                </a:lnTo>
                <a:lnTo>
                  <a:pt x="271424" y="111922"/>
                </a:lnTo>
                <a:cubicBezTo>
                  <a:pt x="275217" y="107852"/>
                  <a:pt x="281593" y="107627"/>
                  <a:pt x="285663" y="111420"/>
                </a:cubicBezTo>
                <a:cubicBezTo>
                  <a:pt x="289733" y="115213"/>
                  <a:pt x="289959" y="121588"/>
                  <a:pt x="286165" y="125659"/>
                </a:cubicBezTo>
                <a:cubicBezTo>
                  <a:pt x="286004" y="125832"/>
                  <a:pt x="285836" y="126000"/>
                  <a:pt x="285663" y="126161"/>
                </a:cubicBezTo>
                <a:close/>
              </a:path>
            </a:pathLst>
          </a:custGeom>
          <a:solidFill>
            <a:srgbClr val="14559B"/>
          </a:solidFill>
          <a:ln w="131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303" name="Рисунок 9">
            <a:extLst>
              <a:ext uri="{FF2B5EF4-FFF2-40B4-BE49-F238E27FC236}">
                <a16:creationId xmlns:a16="http://schemas.microsoft.com/office/drawing/2014/main" id="{1E60E633-310E-4BA6-A070-C8D46D27ED6E}"/>
              </a:ext>
            </a:extLst>
          </p:cNvPr>
          <p:cNvSpPr/>
          <p:nvPr/>
        </p:nvSpPr>
        <p:spPr>
          <a:xfrm>
            <a:off x="866300" y="8575406"/>
            <a:ext cx="174865" cy="174865"/>
          </a:xfrm>
          <a:custGeom>
            <a:avLst/>
            <a:gdLst>
              <a:gd name="connsiteX0" fmla="*/ 180000 w 359999"/>
              <a:gd name="connsiteY0" fmla="*/ 0 h 360000"/>
              <a:gd name="connsiteX1" fmla="*/ 0 w 359999"/>
              <a:gd name="connsiteY1" fmla="*/ 180000 h 360000"/>
              <a:gd name="connsiteX2" fmla="*/ 180000 w 359999"/>
              <a:gd name="connsiteY2" fmla="*/ 360000 h 360000"/>
              <a:gd name="connsiteX3" fmla="*/ 360000 w 359999"/>
              <a:gd name="connsiteY3" fmla="*/ 180000 h 360000"/>
              <a:gd name="connsiteX4" fmla="*/ 180000 w 359999"/>
              <a:gd name="connsiteY4" fmla="*/ 0 h 360000"/>
              <a:gd name="connsiteX5" fmla="*/ 285676 w 359999"/>
              <a:gd name="connsiteY5" fmla="*/ 126094 h 360000"/>
              <a:gd name="connsiteX6" fmla="*/ 158924 w 359999"/>
              <a:gd name="connsiteY6" fmla="*/ 252846 h 360000"/>
              <a:gd name="connsiteX7" fmla="*/ 144715 w 359999"/>
              <a:gd name="connsiteY7" fmla="*/ 252876 h 360000"/>
              <a:gd name="connsiteX8" fmla="*/ 144685 w 359999"/>
              <a:gd name="connsiteY8" fmla="*/ 252846 h 360000"/>
              <a:gd name="connsiteX9" fmla="*/ 57990 w 359999"/>
              <a:gd name="connsiteY9" fmla="*/ 166151 h 360000"/>
              <a:gd name="connsiteX10" fmla="*/ 58244 w 359999"/>
              <a:gd name="connsiteY10" fmla="*/ 151905 h 360000"/>
              <a:gd name="connsiteX11" fmla="*/ 72242 w 359999"/>
              <a:gd name="connsiteY11" fmla="*/ 151912 h 360000"/>
              <a:gd name="connsiteX12" fmla="*/ 151791 w 359999"/>
              <a:gd name="connsiteY12" fmla="*/ 231475 h 360000"/>
              <a:gd name="connsiteX13" fmla="*/ 271424 w 359999"/>
              <a:gd name="connsiteY13" fmla="*/ 111922 h 360000"/>
              <a:gd name="connsiteX14" fmla="*/ 285663 w 359999"/>
              <a:gd name="connsiteY14" fmla="*/ 111420 h 360000"/>
              <a:gd name="connsiteX15" fmla="*/ 286165 w 359999"/>
              <a:gd name="connsiteY15" fmla="*/ 125659 h 360000"/>
              <a:gd name="connsiteX16" fmla="*/ 285663 w 359999"/>
              <a:gd name="connsiteY16" fmla="*/ 126161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9999" h="360000">
                <a:moveTo>
                  <a:pt x="180000" y="0"/>
                </a:moveTo>
                <a:cubicBezTo>
                  <a:pt x="80589" y="0"/>
                  <a:pt x="0" y="80589"/>
                  <a:pt x="0" y="180000"/>
                </a:cubicBezTo>
                <a:cubicBezTo>
                  <a:pt x="0" y="279411"/>
                  <a:pt x="80589" y="360000"/>
                  <a:pt x="180000" y="360000"/>
                </a:cubicBezTo>
                <a:cubicBezTo>
                  <a:pt x="279411" y="360000"/>
                  <a:pt x="360000" y="279411"/>
                  <a:pt x="360000" y="180000"/>
                </a:cubicBezTo>
                <a:cubicBezTo>
                  <a:pt x="360000" y="80589"/>
                  <a:pt x="279411" y="0"/>
                  <a:pt x="180000" y="0"/>
                </a:cubicBezTo>
                <a:close/>
                <a:moveTo>
                  <a:pt x="285676" y="126094"/>
                </a:moveTo>
                <a:lnTo>
                  <a:pt x="158924" y="252846"/>
                </a:lnTo>
                <a:cubicBezTo>
                  <a:pt x="155008" y="256778"/>
                  <a:pt x="148646" y="256792"/>
                  <a:pt x="144715" y="252876"/>
                </a:cubicBezTo>
                <a:cubicBezTo>
                  <a:pt x="144704" y="252865"/>
                  <a:pt x="144694" y="252856"/>
                  <a:pt x="144685" y="252846"/>
                </a:cubicBezTo>
                <a:lnTo>
                  <a:pt x="57990" y="166151"/>
                </a:lnTo>
                <a:cubicBezTo>
                  <a:pt x="54126" y="162146"/>
                  <a:pt x="54240" y="155769"/>
                  <a:pt x="58244" y="151905"/>
                </a:cubicBezTo>
                <a:cubicBezTo>
                  <a:pt x="62150" y="148136"/>
                  <a:pt x="68339" y="148139"/>
                  <a:pt x="72242" y="151912"/>
                </a:cubicBezTo>
                <a:lnTo>
                  <a:pt x="151791" y="231475"/>
                </a:lnTo>
                <a:lnTo>
                  <a:pt x="271424" y="111922"/>
                </a:lnTo>
                <a:cubicBezTo>
                  <a:pt x="275217" y="107852"/>
                  <a:pt x="281593" y="107627"/>
                  <a:pt x="285663" y="111420"/>
                </a:cubicBezTo>
                <a:cubicBezTo>
                  <a:pt x="289733" y="115213"/>
                  <a:pt x="289959" y="121588"/>
                  <a:pt x="286165" y="125659"/>
                </a:cubicBezTo>
                <a:cubicBezTo>
                  <a:pt x="286004" y="125832"/>
                  <a:pt x="285836" y="126000"/>
                  <a:pt x="285663" y="126161"/>
                </a:cubicBezTo>
                <a:close/>
              </a:path>
            </a:pathLst>
          </a:custGeom>
          <a:solidFill>
            <a:srgbClr val="14559B"/>
          </a:solidFill>
          <a:ln w="131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304" name="Рисунок 9">
            <a:extLst>
              <a:ext uri="{FF2B5EF4-FFF2-40B4-BE49-F238E27FC236}">
                <a16:creationId xmlns:a16="http://schemas.microsoft.com/office/drawing/2014/main" id="{1E60E633-310E-4BA6-A070-C8D46D27ED6E}"/>
              </a:ext>
            </a:extLst>
          </p:cNvPr>
          <p:cNvSpPr/>
          <p:nvPr/>
        </p:nvSpPr>
        <p:spPr>
          <a:xfrm>
            <a:off x="866299" y="8940986"/>
            <a:ext cx="174865" cy="174865"/>
          </a:xfrm>
          <a:custGeom>
            <a:avLst/>
            <a:gdLst>
              <a:gd name="connsiteX0" fmla="*/ 180000 w 359999"/>
              <a:gd name="connsiteY0" fmla="*/ 0 h 360000"/>
              <a:gd name="connsiteX1" fmla="*/ 0 w 359999"/>
              <a:gd name="connsiteY1" fmla="*/ 180000 h 360000"/>
              <a:gd name="connsiteX2" fmla="*/ 180000 w 359999"/>
              <a:gd name="connsiteY2" fmla="*/ 360000 h 360000"/>
              <a:gd name="connsiteX3" fmla="*/ 360000 w 359999"/>
              <a:gd name="connsiteY3" fmla="*/ 180000 h 360000"/>
              <a:gd name="connsiteX4" fmla="*/ 180000 w 359999"/>
              <a:gd name="connsiteY4" fmla="*/ 0 h 360000"/>
              <a:gd name="connsiteX5" fmla="*/ 285676 w 359999"/>
              <a:gd name="connsiteY5" fmla="*/ 126094 h 360000"/>
              <a:gd name="connsiteX6" fmla="*/ 158924 w 359999"/>
              <a:gd name="connsiteY6" fmla="*/ 252846 h 360000"/>
              <a:gd name="connsiteX7" fmla="*/ 144715 w 359999"/>
              <a:gd name="connsiteY7" fmla="*/ 252876 h 360000"/>
              <a:gd name="connsiteX8" fmla="*/ 144685 w 359999"/>
              <a:gd name="connsiteY8" fmla="*/ 252846 h 360000"/>
              <a:gd name="connsiteX9" fmla="*/ 57990 w 359999"/>
              <a:gd name="connsiteY9" fmla="*/ 166151 h 360000"/>
              <a:gd name="connsiteX10" fmla="*/ 58244 w 359999"/>
              <a:gd name="connsiteY10" fmla="*/ 151905 h 360000"/>
              <a:gd name="connsiteX11" fmla="*/ 72242 w 359999"/>
              <a:gd name="connsiteY11" fmla="*/ 151912 h 360000"/>
              <a:gd name="connsiteX12" fmla="*/ 151791 w 359999"/>
              <a:gd name="connsiteY12" fmla="*/ 231475 h 360000"/>
              <a:gd name="connsiteX13" fmla="*/ 271424 w 359999"/>
              <a:gd name="connsiteY13" fmla="*/ 111922 h 360000"/>
              <a:gd name="connsiteX14" fmla="*/ 285663 w 359999"/>
              <a:gd name="connsiteY14" fmla="*/ 111420 h 360000"/>
              <a:gd name="connsiteX15" fmla="*/ 286165 w 359999"/>
              <a:gd name="connsiteY15" fmla="*/ 125659 h 360000"/>
              <a:gd name="connsiteX16" fmla="*/ 285663 w 359999"/>
              <a:gd name="connsiteY16" fmla="*/ 126161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9999" h="360000">
                <a:moveTo>
                  <a:pt x="180000" y="0"/>
                </a:moveTo>
                <a:cubicBezTo>
                  <a:pt x="80589" y="0"/>
                  <a:pt x="0" y="80589"/>
                  <a:pt x="0" y="180000"/>
                </a:cubicBezTo>
                <a:cubicBezTo>
                  <a:pt x="0" y="279411"/>
                  <a:pt x="80589" y="360000"/>
                  <a:pt x="180000" y="360000"/>
                </a:cubicBezTo>
                <a:cubicBezTo>
                  <a:pt x="279411" y="360000"/>
                  <a:pt x="360000" y="279411"/>
                  <a:pt x="360000" y="180000"/>
                </a:cubicBezTo>
                <a:cubicBezTo>
                  <a:pt x="360000" y="80589"/>
                  <a:pt x="279411" y="0"/>
                  <a:pt x="180000" y="0"/>
                </a:cubicBezTo>
                <a:close/>
                <a:moveTo>
                  <a:pt x="285676" y="126094"/>
                </a:moveTo>
                <a:lnTo>
                  <a:pt x="158924" y="252846"/>
                </a:lnTo>
                <a:cubicBezTo>
                  <a:pt x="155008" y="256778"/>
                  <a:pt x="148646" y="256792"/>
                  <a:pt x="144715" y="252876"/>
                </a:cubicBezTo>
                <a:cubicBezTo>
                  <a:pt x="144704" y="252865"/>
                  <a:pt x="144694" y="252856"/>
                  <a:pt x="144685" y="252846"/>
                </a:cubicBezTo>
                <a:lnTo>
                  <a:pt x="57990" y="166151"/>
                </a:lnTo>
                <a:cubicBezTo>
                  <a:pt x="54126" y="162146"/>
                  <a:pt x="54240" y="155769"/>
                  <a:pt x="58244" y="151905"/>
                </a:cubicBezTo>
                <a:cubicBezTo>
                  <a:pt x="62150" y="148136"/>
                  <a:pt x="68339" y="148139"/>
                  <a:pt x="72242" y="151912"/>
                </a:cubicBezTo>
                <a:lnTo>
                  <a:pt x="151791" y="231475"/>
                </a:lnTo>
                <a:lnTo>
                  <a:pt x="271424" y="111922"/>
                </a:lnTo>
                <a:cubicBezTo>
                  <a:pt x="275217" y="107852"/>
                  <a:pt x="281593" y="107627"/>
                  <a:pt x="285663" y="111420"/>
                </a:cubicBezTo>
                <a:cubicBezTo>
                  <a:pt x="289733" y="115213"/>
                  <a:pt x="289959" y="121588"/>
                  <a:pt x="286165" y="125659"/>
                </a:cubicBezTo>
                <a:cubicBezTo>
                  <a:pt x="286004" y="125832"/>
                  <a:pt x="285836" y="126000"/>
                  <a:pt x="285663" y="126161"/>
                </a:cubicBezTo>
                <a:close/>
              </a:path>
            </a:pathLst>
          </a:custGeom>
          <a:solidFill>
            <a:srgbClr val="14559B"/>
          </a:solidFill>
          <a:ln w="131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305" name="Группа 304"/>
          <p:cNvGrpSpPr/>
          <p:nvPr/>
        </p:nvGrpSpPr>
        <p:grpSpPr>
          <a:xfrm>
            <a:off x="855994" y="7830299"/>
            <a:ext cx="2685052" cy="1040179"/>
            <a:chOff x="849945" y="6703556"/>
            <a:chExt cx="2789558" cy="1040179"/>
          </a:xfrm>
        </p:grpSpPr>
        <p:cxnSp>
          <p:nvCxnSpPr>
            <p:cNvPr id="306" name="Прямая соединительная линия 305">
              <a:extLst>
                <a:ext uri="{FF2B5EF4-FFF2-40B4-BE49-F238E27FC236}">
                  <a16:creationId xmlns:a16="http://schemas.microsoft.com/office/drawing/2014/main" id="{9E1D78FE-B609-4DE2-A526-C773ACFE6C66}"/>
                </a:ext>
              </a:extLst>
            </p:cNvPr>
            <p:cNvCxnSpPr>
              <a:cxnSpLocks/>
            </p:cNvCxnSpPr>
            <p:nvPr/>
          </p:nvCxnSpPr>
          <p:spPr>
            <a:xfrm>
              <a:off x="873279" y="6703556"/>
              <a:ext cx="2766224" cy="0"/>
            </a:xfrm>
            <a:prstGeom prst="line">
              <a:avLst/>
            </a:prstGeom>
            <a:ln w="28575">
              <a:solidFill>
                <a:srgbClr val="E5E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Прямая соединительная линия 306">
              <a:extLst>
                <a:ext uri="{FF2B5EF4-FFF2-40B4-BE49-F238E27FC236}">
                  <a16:creationId xmlns:a16="http://schemas.microsoft.com/office/drawing/2014/main" id="{9E1D78FE-B609-4DE2-A526-C773ACFE6C66}"/>
                </a:ext>
              </a:extLst>
            </p:cNvPr>
            <p:cNvCxnSpPr>
              <a:cxnSpLocks/>
            </p:cNvCxnSpPr>
            <p:nvPr/>
          </p:nvCxnSpPr>
          <p:spPr>
            <a:xfrm>
              <a:off x="849945" y="7391802"/>
              <a:ext cx="2766224" cy="0"/>
            </a:xfrm>
            <a:prstGeom prst="line">
              <a:avLst/>
            </a:prstGeom>
            <a:ln w="28575">
              <a:solidFill>
                <a:srgbClr val="E5E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Прямая соединительная линия 307">
              <a:extLst>
                <a:ext uri="{FF2B5EF4-FFF2-40B4-BE49-F238E27FC236}">
                  <a16:creationId xmlns:a16="http://schemas.microsoft.com/office/drawing/2014/main" id="{9E1D78FE-B609-4DE2-A526-C773ACFE6C66}"/>
                </a:ext>
              </a:extLst>
            </p:cNvPr>
            <p:cNvCxnSpPr>
              <a:cxnSpLocks/>
            </p:cNvCxnSpPr>
            <p:nvPr/>
          </p:nvCxnSpPr>
          <p:spPr>
            <a:xfrm>
              <a:off x="849945" y="7743735"/>
              <a:ext cx="2766224" cy="0"/>
            </a:xfrm>
            <a:prstGeom prst="line">
              <a:avLst/>
            </a:prstGeom>
            <a:ln w="28575">
              <a:solidFill>
                <a:srgbClr val="E5E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object 5">
            <a:extLst>
              <a:ext uri="{FF2B5EF4-FFF2-40B4-BE49-F238E27FC236}">
                <a16:creationId xmlns:a16="http://schemas.microsoft.com/office/drawing/2014/main" id="{13E2C201-5359-46CB-8479-459E2E422067}"/>
              </a:ext>
            </a:extLst>
          </p:cNvPr>
          <p:cNvSpPr txBox="1"/>
          <p:nvPr/>
        </p:nvSpPr>
        <p:spPr>
          <a:xfrm>
            <a:off x="863601" y="6817622"/>
            <a:ext cx="3072753" cy="20210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201" b="1" spc="-11" dirty="0">
                <a:solidFill>
                  <a:srgbClr val="333333"/>
                </a:solidFill>
                <a:latin typeface="Arial"/>
                <a:cs typeface="Arial"/>
              </a:rPr>
              <a:t>Вы научитесь: </a:t>
            </a:r>
            <a:endParaRPr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10" name="object 33">
            <a:extLst>
              <a:ext uri="{FF2B5EF4-FFF2-40B4-BE49-F238E27FC236}">
                <a16:creationId xmlns:a16="http://schemas.microsoft.com/office/drawing/2014/main" id="{FAD9F32E-10A4-4BD2-BD2D-864DC4140084}"/>
              </a:ext>
            </a:extLst>
          </p:cNvPr>
          <p:cNvSpPr txBox="1"/>
          <p:nvPr/>
        </p:nvSpPr>
        <p:spPr>
          <a:xfrm>
            <a:off x="4257263" y="8375049"/>
            <a:ext cx="1063627" cy="47577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ru-RU" sz="1000" b="1" spc="-11" dirty="0">
                <a:solidFill>
                  <a:srgbClr val="333333"/>
                </a:solidFill>
                <a:latin typeface="Arial"/>
                <a:cs typeface="Arial"/>
              </a:rPr>
              <a:t>Исаева Светлана Александровна</a:t>
            </a:r>
          </a:p>
        </p:txBody>
      </p:sp>
      <p:pic>
        <p:nvPicPr>
          <p:cNvPr id="311" name="Рисунок 310">
            <a:extLst>
              <a:ext uri="{FF2B5EF4-FFF2-40B4-BE49-F238E27FC236}">
                <a16:creationId xmlns:a16="http://schemas.microsoft.com/office/drawing/2014/main" id="{5BD0DAFD-62A3-495E-8DEC-2F86B8BA3B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04" t="69" r="4204" b="15957"/>
          <a:stretch/>
        </p:blipFill>
        <p:spPr>
          <a:xfrm>
            <a:off x="4290331" y="7248593"/>
            <a:ext cx="942257" cy="942257"/>
          </a:xfrm>
          <a:prstGeom prst="ellipse">
            <a:avLst/>
          </a:prstGeom>
          <a:ln w="12700">
            <a:solidFill>
              <a:srgbClr val="6CACE4"/>
            </a:solidFill>
          </a:ln>
        </p:spPr>
      </p:pic>
      <p:sp>
        <p:nvSpPr>
          <p:cNvPr id="312" name="Прямоугольник: скругленные углы 193">
            <a:extLst>
              <a:ext uri="{FF2B5EF4-FFF2-40B4-BE49-F238E27FC236}">
                <a16:creationId xmlns:a16="http://schemas.microsoft.com/office/drawing/2014/main" id="{60CE038D-9C60-4DA3-916F-36279503BA5C}"/>
              </a:ext>
            </a:extLst>
          </p:cNvPr>
          <p:cNvSpPr/>
          <p:nvPr/>
        </p:nvSpPr>
        <p:spPr>
          <a:xfrm>
            <a:off x="538174" y="14772127"/>
            <a:ext cx="6599418" cy="1040242"/>
          </a:xfrm>
          <a:prstGeom prst="roundRect">
            <a:avLst>
              <a:gd name="adj" fmla="val 10524"/>
            </a:avLst>
          </a:prstGeom>
          <a:solidFill>
            <a:srgbClr val="F1D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21" rIns="91439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13" name="object 94">
            <a:extLst>
              <a:ext uri="{FF2B5EF4-FFF2-40B4-BE49-F238E27FC236}">
                <a16:creationId xmlns:a16="http://schemas.microsoft.com/office/drawing/2014/main" id="{C3A30482-DDD0-48B1-AFD6-0697E131D036}"/>
              </a:ext>
            </a:extLst>
          </p:cNvPr>
          <p:cNvSpPr txBox="1"/>
          <p:nvPr/>
        </p:nvSpPr>
        <p:spPr>
          <a:xfrm>
            <a:off x="759800" y="15098707"/>
            <a:ext cx="2798388" cy="54438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83530" marR="31752" indent="-171465">
              <a:lnSpc>
                <a:spcPct val="105600"/>
              </a:lnSpc>
              <a:buFont typeface="Arial" panose="020B0604020202020204" pitchFamily="34" charset="0"/>
              <a:buChar char="•"/>
              <a:tabLst>
                <a:tab pos="60966" algn="l"/>
              </a:tabLst>
            </a:pPr>
            <a:r>
              <a:rPr lang="ru-RU" sz="800" dirty="0">
                <a:solidFill>
                  <a:srgbClr val="333333"/>
                </a:solidFill>
                <a:latin typeface="Arial"/>
                <a:cs typeface="Arial"/>
              </a:rPr>
              <a:t>Участвуете </a:t>
            </a:r>
            <a:r>
              <a:rPr lang="ru-RU" sz="800" dirty="0" smtClean="0">
                <a:solidFill>
                  <a:srgbClr val="333333"/>
                </a:solidFill>
                <a:latin typeface="Arial"/>
                <a:cs typeface="Arial"/>
              </a:rPr>
              <a:t>или планируете участвовать в </a:t>
            </a:r>
            <a:r>
              <a:rPr lang="ru-RU" sz="800" dirty="0">
                <a:solidFill>
                  <a:srgbClr val="333333"/>
                </a:solidFill>
                <a:latin typeface="Arial"/>
                <a:cs typeface="Arial"/>
              </a:rPr>
              <a:t>закупочных процедурах, проводимых </a:t>
            </a:r>
            <a:r>
              <a:rPr lang="ru-RU" sz="800" dirty="0" smtClean="0">
                <a:solidFill>
                  <a:srgbClr val="333333"/>
                </a:solidFill>
                <a:latin typeface="Arial"/>
                <a:cs typeface="Arial"/>
              </a:rPr>
              <a:t>организациями атомной отрасли</a:t>
            </a:r>
          </a:p>
          <a:p>
            <a:pPr marL="183530" marR="31752" indent="-171465">
              <a:lnSpc>
                <a:spcPct val="105600"/>
              </a:lnSpc>
              <a:buFont typeface="Arial" panose="020B0604020202020204" pitchFamily="34" charset="0"/>
              <a:buChar char="•"/>
              <a:tabLst>
                <a:tab pos="60966" algn="l"/>
              </a:tabLst>
            </a:pPr>
            <a:r>
              <a:rPr lang="ru-RU" sz="800" dirty="0" smtClean="0">
                <a:solidFill>
                  <a:srgbClr val="333333"/>
                </a:solidFill>
                <a:latin typeface="Arial"/>
                <a:cs typeface="Arial"/>
              </a:rPr>
              <a:t>Хотите познакомиться с функционалом ЭТП</a:t>
            </a:r>
            <a:endParaRPr lang="ru-RU" sz="8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14" name="object 94">
            <a:extLst>
              <a:ext uri="{FF2B5EF4-FFF2-40B4-BE49-F238E27FC236}">
                <a16:creationId xmlns:a16="http://schemas.microsoft.com/office/drawing/2014/main" id="{C3A30482-DDD0-48B1-AFD6-0697E131D036}"/>
              </a:ext>
            </a:extLst>
          </p:cNvPr>
          <p:cNvSpPr txBox="1"/>
          <p:nvPr/>
        </p:nvSpPr>
        <p:spPr>
          <a:xfrm>
            <a:off x="4161215" y="15018906"/>
            <a:ext cx="2668044" cy="6508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83530" indent="-171465">
              <a:spcBef>
                <a:spcPts val="140"/>
              </a:spcBef>
              <a:buFont typeface="Arial" panose="020B0604020202020204" pitchFamily="34" charset="0"/>
              <a:buChar char="•"/>
              <a:tabLst>
                <a:tab pos="60966" algn="l"/>
              </a:tabLst>
            </a:pPr>
            <a:r>
              <a:rPr lang="ru-RU" sz="800" spc="-11" dirty="0">
                <a:solidFill>
                  <a:srgbClr val="333333"/>
                </a:solidFill>
                <a:latin typeface="Arial"/>
                <a:cs typeface="Arial"/>
              </a:rPr>
              <a:t>Хотели бы получить дополнительную информацию и сведения о работе Госкорпорации «Росатом» </a:t>
            </a:r>
            <a:r>
              <a:rPr lang="ru-RU" sz="800" spc="-11" dirty="0" smtClean="0">
                <a:solidFill>
                  <a:srgbClr val="333333"/>
                </a:solidFill>
                <a:latin typeface="Arial"/>
                <a:cs typeface="Arial"/>
              </a:rPr>
              <a:t>и </a:t>
            </a:r>
            <a:r>
              <a:rPr lang="ru-RU" sz="800" spc="-11" smtClean="0">
                <a:solidFill>
                  <a:srgbClr val="333333"/>
                </a:solidFill>
                <a:latin typeface="Arial"/>
                <a:cs typeface="Arial"/>
              </a:rPr>
              <a:t>организаций атомной отрасли </a:t>
            </a:r>
            <a:r>
              <a:rPr lang="ru-RU" sz="800" spc="-11" dirty="0" smtClean="0">
                <a:solidFill>
                  <a:srgbClr val="333333"/>
                </a:solidFill>
                <a:latin typeface="Arial"/>
                <a:cs typeface="Arial"/>
              </a:rPr>
              <a:t>в </a:t>
            </a:r>
            <a:r>
              <a:rPr lang="ru-RU" sz="800" spc="-11" dirty="0">
                <a:solidFill>
                  <a:srgbClr val="333333"/>
                </a:solidFill>
                <a:latin typeface="Arial"/>
                <a:cs typeface="Arial"/>
              </a:rPr>
              <a:t>сфере </a:t>
            </a:r>
            <a:r>
              <a:rPr lang="ru-RU" sz="800" spc="-11" dirty="0" smtClean="0">
                <a:solidFill>
                  <a:srgbClr val="333333"/>
                </a:solidFill>
                <a:latin typeface="Arial"/>
                <a:cs typeface="Arial"/>
              </a:rPr>
              <a:t>закупок</a:t>
            </a:r>
          </a:p>
          <a:p>
            <a:pPr marL="183530" indent="-171465">
              <a:spcBef>
                <a:spcPts val="140"/>
              </a:spcBef>
              <a:buFont typeface="Arial" panose="020B0604020202020204" pitchFamily="34" charset="0"/>
              <a:buChar char="•"/>
              <a:tabLst>
                <a:tab pos="60966" algn="l"/>
              </a:tabLst>
            </a:pPr>
            <a:r>
              <a:rPr lang="ru-RU" sz="800" spc="-11" dirty="0" smtClean="0">
                <a:solidFill>
                  <a:srgbClr val="333333"/>
                </a:solidFill>
                <a:latin typeface="Arial"/>
                <a:cs typeface="Arial"/>
              </a:rPr>
              <a:t>Хотите актуализировать знания по вопросам осуществления закупок</a:t>
            </a:r>
            <a:endParaRPr lang="ru-RU" sz="8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15" name="object 5">
            <a:extLst>
              <a:ext uri="{FF2B5EF4-FFF2-40B4-BE49-F238E27FC236}">
                <a16:creationId xmlns:a16="http://schemas.microsoft.com/office/drawing/2014/main" id="{54E8B531-91E4-4E9C-86FF-C8F0E31B0D58}"/>
              </a:ext>
            </a:extLst>
          </p:cNvPr>
          <p:cNvSpPr txBox="1"/>
          <p:nvPr/>
        </p:nvSpPr>
        <p:spPr>
          <a:xfrm>
            <a:off x="810398" y="14878968"/>
            <a:ext cx="3072753" cy="20210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7"/>
              </a:spcBef>
            </a:pPr>
            <a:r>
              <a:rPr lang="ru-RU" sz="1201" b="1" spc="-11" dirty="0">
                <a:solidFill>
                  <a:srgbClr val="333333"/>
                </a:solidFill>
                <a:latin typeface="Arial"/>
                <a:cs typeface="Arial"/>
              </a:rPr>
              <a:t>Вам подойдет обучение, если вы </a:t>
            </a:r>
            <a:endParaRPr sz="1201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316" name="Прямоугольник 315">
            <a:extLst>
              <a:ext uri="{FF2B5EF4-FFF2-40B4-BE49-F238E27FC236}">
                <a16:creationId xmlns:a16="http://schemas.microsoft.com/office/drawing/2014/main" id="{BE89AEA3-7B35-4291-88C3-5D9C54CD8D8A}"/>
              </a:ext>
            </a:extLst>
          </p:cNvPr>
          <p:cNvSpPr/>
          <p:nvPr/>
        </p:nvSpPr>
        <p:spPr>
          <a:xfrm>
            <a:off x="4" y="16001078"/>
            <a:ext cx="7563363" cy="1642616"/>
          </a:xfrm>
          <a:prstGeom prst="rect">
            <a:avLst/>
          </a:prstGeom>
          <a:solidFill>
            <a:srgbClr val="6CACE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17" name="object 100">
            <a:extLst>
              <a:ext uri="{FF2B5EF4-FFF2-40B4-BE49-F238E27FC236}">
                <a16:creationId xmlns:a16="http://schemas.microsoft.com/office/drawing/2014/main" id="{CFACF6EA-EB84-4F8A-B375-F1CE3FB135CA}"/>
              </a:ext>
            </a:extLst>
          </p:cNvPr>
          <p:cNvSpPr txBox="1"/>
          <p:nvPr/>
        </p:nvSpPr>
        <p:spPr>
          <a:xfrm>
            <a:off x="772407" y="16543909"/>
            <a:ext cx="2714777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1">
              <a:spcBef>
                <a:spcPts val="96"/>
              </a:spcBef>
            </a:pP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Как</a:t>
            </a:r>
            <a:r>
              <a:rPr sz="800" b="1" spc="-26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4042"/>
                </a:solidFill>
                <a:latin typeface="Arial"/>
                <a:cs typeface="Arial"/>
              </a:rPr>
              <a:t>записаться:</a:t>
            </a:r>
            <a:endParaRPr sz="800" dirty="0">
              <a:latin typeface="Arial"/>
              <a:cs typeface="Arial"/>
            </a:endParaRPr>
          </a:p>
          <a:p>
            <a:pPr marL="12701"/>
            <a:r>
              <a:rPr lang="ru-RU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Обращайтесь в отдел планирования и организации обучения Корпоративной Академии Росатома: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client@rosatom-academy.ru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тел.: +7 (499) 949-48-90</a:t>
            </a:r>
            <a:endParaRPr lang="ru-RU" sz="800" dirty="0">
              <a:latin typeface="Arial"/>
              <a:cs typeface="Arial"/>
            </a:endParaRPr>
          </a:p>
        </p:txBody>
      </p:sp>
      <p:sp>
        <p:nvSpPr>
          <p:cNvPr id="318" name="object 101">
            <a:extLst>
              <a:ext uri="{FF2B5EF4-FFF2-40B4-BE49-F238E27FC236}">
                <a16:creationId xmlns:a16="http://schemas.microsoft.com/office/drawing/2014/main" id="{A53FA25D-638B-49FD-AD36-706182E4169F}"/>
              </a:ext>
            </a:extLst>
          </p:cNvPr>
          <p:cNvSpPr txBox="1"/>
          <p:nvPr/>
        </p:nvSpPr>
        <p:spPr>
          <a:xfrm>
            <a:off x="4140926" y="16549670"/>
            <a:ext cx="1967699" cy="2712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1">
              <a:spcBef>
                <a:spcPts val="96"/>
              </a:spcBef>
            </a:pP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Код</a:t>
            </a:r>
            <a:r>
              <a:rPr sz="800" b="1" spc="-36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414042"/>
                </a:solidFill>
                <a:latin typeface="Arial"/>
                <a:cs typeface="Arial"/>
              </a:rPr>
              <a:t>программы</a:t>
            </a:r>
            <a:r>
              <a:rPr lang="ru-RU" sz="800" b="1" spc="-10" dirty="0">
                <a:solidFill>
                  <a:srgbClr val="414042"/>
                </a:solidFill>
                <a:latin typeface="Arial"/>
                <a:cs typeface="Arial"/>
              </a:rPr>
              <a:t> в системе РЕКОРД 2.0:</a:t>
            </a:r>
          </a:p>
          <a:p>
            <a:pPr marL="12701">
              <a:spcBef>
                <a:spcPts val="96"/>
              </a:spcBef>
            </a:pPr>
            <a:r>
              <a:rPr lang="ru-RU" sz="800" dirty="0">
                <a:solidFill>
                  <a:srgbClr val="414042"/>
                </a:solidFill>
                <a:latin typeface="Arial"/>
                <a:cs typeface="Arial"/>
              </a:rPr>
              <a:t>11215</a:t>
            </a:r>
            <a:endParaRPr sz="800" dirty="0">
              <a:solidFill>
                <a:srgbClr val="414042"/>
              </a:solidFill>
              <a:latin typeface="Arial"/>
              <a:cs typeface="Arial"/>
            </a:endParaRPr>
          </a:p>
        </p:txBody>
      </p:sp>
      <p:sp>
        <p:nvSpPr>
          <p:cNvPr id="319" name="object 109">
            <a:extLst>
              <a:ext uri="{FF2B5EF4-FFF2-40B4-BE49-F238E27FC236}">
                <a16:creationId xmlns:a16="http://schemas.microsoft.com/office/drawing/2014/main" id="{3B9564A2-A8BC-4265-AC3A-594A839D1B68}"/>
              </a:ext>
            </a:extLst>
          </p:cNvPr>
          <p:cNvSpPr txBox="1"/>
          <p:nvPr/>
        </p:nvSpPr>
        <p:spPr>
          <a:xfrm>
            <a:off x="772407" y="16114927"/>
            <a:ext cx="3677095" cy="1987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1"/>
            <a:r>
              <a:rPr lang="ru-RU" sz="1200" b="1" spc="-10" dirty="0">
                <a:solidFill>
                  <a:srgbClr val="414042"/>
                </a:solidFill>
                <a:latin typeface="Arial"/>
                <a:cs typeface="Arial"/>
              </a:rPr>
              <a:t>Организационный блок</a:t>
            </a:r>
            <a:endParaRPr lang="ru-RU" sz="1200" dirty="0">
              <a:latin typeface="Arial"/>
              <a:cs typeface="Arial"/>
            </a:endParaRPr>
          </a:p>
        </p:txBody>
      </p:sp>
      <p:sp>
        <p:nvSpPr>
          <p:cNvPr id="320" name="object 5">
            <a:extLst>
              <a:ext uri="{FF2B5EF4-FFF2-40B4-BE49-F238E27FC236}">
                <a16:creationId xmlns:a16="http://schemas.microsoft.com/office/drawing/2014/main" id="{55A98292-824B-4F67-BA45-37828DAFF583}"/>
              </a:ext>
            </a:extLst>
          </p:cNvPr>
          <p:cNvSpPr txBox="1"/>
          <p:nvPr/>
        </p:nvSpPr>
        <p:spPr>
          <a:xfrm>
            <a:off x="4154877" y="16909310"/>
            <a:ext cx="2090262" cy="1814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r>
              <a:rPr lang="ru-RU" sz="1600" b="1" u="sng" baseline="30000" dirty="0">
                <a:solidFill>
                  <a:srgbClr val="025E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НАЗАД К РАЗДЕЛУ ↑</a:t>
            </a:r>
          </a:p>
        </p:txBody>
      </p:sp>
      <p:sp>
        <p:nvSpPr>
          <p:cNvPr id="334" name="Рисунок 9">
            <a:extLst>
              <a:ext uri="{FF2B5EF4-FFF2-40B4-BE49-F238E27FC236}">
                <a16:creationId xmlns:a16="http://schemas.microsoft.com/office/drawing/2014/main" id="{C4C00ED4-139B-4BCC-9696-CEF69FE8344E}"/>
              </a:ext>
            </a:extLst>
          </p:cNvPr>
          <p:cNvSpPr/>
          <p:nvPr/>
        </p:nvSpPr>
        <p:spPr>
          <a:xfrm>
            <a:off x="855995" y="7864725"/>
            <a:ext cx="174865" cy="174865"/>
          </a:xfrm>
          <a:custGeom>
            <a:avLst/>
            <a:gdLst>
              <a:gd name="connsiteX0" fmla="*/ 180000 w 359999"/>
              <a:gd name="connsiteY0" fmla="*/ 0 h 360000"/>
              <a:gd name="connsiteX1" fmla="*/ 0 w 359999"/>
              <a:gd name="connsiteY1" fmla="*/ 180000 h 360000"/>
              <a:gd name="connsiteX2" fmla="*/ 180000 w 359999"/>
              <a:gd name="connsiteY2" fmla="*/ 360000 h 360000"/>
              <a:gd name="connsiteX3" fmla="*/ 360000 w 359999"/>
              <a:gd name="connsiteY3" fmla="*/ 180000 h 360000"/>
              <a:gd name="connsiteX4" fmla="*/ 180000 w 359999"/>
              <a:gd name="connsiteY4" fmla="*/ 0 h 360000"/>
              <a:gd name="connsiteX5" fmla="*/ 285676 w 359999"/>
              <a:gd name="connsiteY5" fmla="*/ 126094 h 360000"/>
              <a:gd name="connsiteX6" fmla="*/ 158924 w 359999"/>
              <a:gd name="connsiteY6" fmla="*/ 252846 h 360000"/>
              <a:gd name="connsiteX7" fmla="*/ 144715 w 359999"/>
              <a:gd name="connsiteY7" fmla="*/ 252876 h 360000"/>
              <a:gd name="connsiteX8" fmla="*/ 144685 w 359999"/>
              <a:gd name="connsiteY8" fmla="*/ 252846 h 360000"/>
              <a:gd name="connsiteX9" fmla="*/ 57990 w 359999"/>
              <a:gd name="connsiteY9" fmla="*/ 166151 h 360000"/>
              <a:gd name="connsiteX10" fmla="*/ 58244 w 359999"/>
              <a:gd name="connsiteY10" fmla="*/ 151905 h 360000"/>
              <a:gd name="connsiteX11" fmla="*/ 72242 w 359999"/>
              <a:gd name="connsiteY11" fmla="*/ 151912 h 360000"/>
              <a:gd name="connsiteX12" fmla="*/ 151791 w 359999"/>
              <a:gd name="connsiteY12" fmla="*/ 231475 h 360000"/>
              <a:gd name="connsiteX13" fmla="*/ 271424 w 359999"/>
              <a:gd name="connsiteY13" fmla="*/ 111922 h 360000"/>
              <a:gd name="connsiteX14" fmla="*/ 285663 w 359999"/>
              <a:gd name="connsiteY14" fmla="*/ 111420 h 360000"/>
              <a:gd name="connsiteX15" fmla="*/ 286165 w 359999"/>
              <a:gd name="connsiteY15" fmla="*/ 125659 h 360000"/>
              <a:gd name="connsiteX16" fmla="*/ 285663 w 359999"/>
              <a:gd name="connsiteY16" fmla="*/ 126161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9999" h="360000">
                <a:moveTo>
                  <a:pt x="180000" y="0"/>
                </a:moveTo>
                <a:cubicBezTo>
                  <a:pt x="80589" y="0"/>
                  <a:pt x="0" y="80589"/>
                  <a:pt x="0" y="180000"/>
                </a:cubicBezTo>
                <a:cubicBezTo>
                  <a:pt x="0" y="279411"/>
                  <a:pt x="80589" y="360000"/>
                  <a:pt x="180000" y="360000"/>
                </a:cubicBezTo>
                <a:cubicBezTo>
                  <a:pt x="279411" y="360000"/>
                  <a:pt x="360000" y="279411"/>
                  <a:pt x="360000" y="180000"/>
                </a:cubicBezTo>
                <a:cubicBezTo>
                  <a:pt x="360000" y="80589"/>
                  <a:pt x="279411" y="0"/>
                  <a:pt x="180000" y="0"/>
                </a:cubicBezTo>
                <a:close/>
                <a:moveTo>
                  <a:pt x="285676" y="126094"/>
                </a:moveTo>
                <a:lnTo>
                  <a:pt x="158924" y="252846"/>
                </a:lnTo>
                <a:cubicBezTo>
                  <a:pt x="155008" y="256778"/>
                  <a:pt x="148646" y="256792"/>
                  <a:pt x="144715" y="252876"/>
                </a:cubicBezTo>
                <a:cubicBezTo>
                  <a:pt x="144704" y="252865"/>
                  <a:pt x="144694" y="252856"/>
                  <a:pt x="144685" y="252846"/>
                </a:cubicBezTo>
                <a:lnTo>
                  <a:pt x="57990" y="166151"/>
                </a:lnTo>
                <a:cubicBezTo>
                  <a:pt x="54126" y="162146"/>
                  <a:pt x="54240" y="155769"/>
                  <a:pt x="58244" y="151905"/>
                </a:cubicBezTo>
                <a:cubicBezTo>
                  <a:pt x="62150" y="148136"/>
                  <a:pt x="68339" y="148139"/>
                  <a:pt x="72242" y="151912"/>
                </a:cubicBezTo>
                <a:lnTo>
                  <a:pt x="151791" y="231475"/>
                </a:lnTo>
                <a:lnTo>
                  <a:pt x="271424" y="111922"/>
                </a:lnTo>
                <a:cubicBezTo>
                  <a:pt x="275217" y="107852"/>
                  <a:pt x="281593" y="107627"/>
                  <a:pt x="285663" y="111420"/>
                </a:cubicBezTo>
                <a:cubicBezTo>
                  <a:pt x="289733" y="115213"/>
                  <a:pt x="289959" y="121588"/>
                  <a:pt x="286165" y="125659"/>
                </a:cubicBezTo>
                <a:cubicBezTo>
                  <a:pt x="286004" y="125832"/>
                  <a:pt x="285836" y="126000"/>
                  <a:pt x="285663" y="126161"/>
                </a:cubicBezTo>
                <a:close/>
              </a:path>
            </a:pathLst>
          </a:custGeom>
          <a:solidFill>
            <a:srgbClr val="14559B"/>
          </a:solidFill>
          <a:ln w="131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335" name="object 94">
            <a:extLst>
              <a:ext uri="{FF2B5EF4-FFF2-40B4-BE49-F238E27FC236}">
                <a16:creationId xmlns:a16="http://schemas.microsoft.com/office/drawing/2014/main" id="{07391759-4EAB-4F86-9A91-720CA73186FC}"/>
              </a:ext>
            </a:extLst>
          </p:cNvPr>
          <p:cNvSpPr txBox="1"/>
          <p:nvPr/>
        </p:nvSpPr>
        <p:spPr>
          <a:xfrm>
            <a:off x="5354873" y="7258305"/>
            <a:ext cx="1517733" cy="186589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83520" indent="-171452">
              <a:spcBef>
                <a:spcPts val="264"/>
              </a:spcBef>
              <a:buFont typeface="Arial" panose="020B0604020202020204" pitchFamily="34" charset="0"/>
              <a:buChar char="•"/>
              <a:tabLst>
                <a:tab pos="47628" algn="l"/>
              </a:tabLst>
            </a:pPr>
            <a:r>
              <a:rPr lang="ru-RU" sz="802" dirty="0">
                <a:solidFill>
                  <a:srgbClr val="414042"/>
                </a:solidFill>
                <a:latin typeface="Arial"/>
                <a:cs typeface="Arial"/>
              </a:rPr>
              <a:t>Руководитель программ </a:t>
            </a:r>
            <a:r>
              <a:rPr lang="ru-RU" sz="802" dirty="0" smtClean="0">
                <a:solidFill>
                  <a:srgbClr val="414042"/>
                </a:solidFill>
                <a:latin typeface="Arial"/>
                <a:cs typeface="Arial"/>
              </a:rPr>
              <a:t>АНО </a:t>
            </a:r>
            <a:r>
              <a:rPr lang="ru-RU" sz="802" dirty="0">
                <a:solidFill>
                  <a:srgbClr val="414042"/>
                </a:solidFill>
                <a:latin typeface="Arial"/>
                <a:cs typeface="Arial"/>
              </a:rPr>
              <a:t>«Корпоративная Академия Росатома»</a:t>
            </a:r>
          </a:p>
          <a:p>
            <a:pPr marL="183520" indent="-171452">
              <a:spcBef>
                <a:spcPts val="264"/>
              </a:spcBef>
              <a:buFont typeface="Arial" panose="020B0604020202020204" pitchFamily="34" charset="0"/>
              <a:buChar char="•"/>
              <a:tabLst>
                <a:tab pos="47628" algn="l"/>
              </a:tabLst>
            </a:pPr>
            <a:r>
              <a:rPr lang="ru-RU" sz="802" dirty="0">
                <a:solidFill>
                  <a:srgbClr val="414042"/>
                </a:solidFill>
                <a:latin typeface="Arial"/>
                <a:cs typeface="Arial"/>
              </a:rPr>
              <a:t>Автор тренингов и обучающих материалов по теме закупок, ценообразования, аудита</a:t>
            </a:r>
          </a:p>
          <a:p>
            <a:pPr marL="183520" indent="-171452">
              <a:spcBef>
                <a:spcPts val="264"/>
              </a:spcBef>
              <a:buFont typeface="Arial" panose="020B0604020202020204" pitchFamily="34" charset="0"/>
              <a:buChar char="•"/>
              <a:tabLst>
                <a:tab pos="47628" algn="l"/>
              </a:tabLst>
            </a:pPr>
            <a:r>
              <a:rPr lang="ru-RU" sz="802" dirty="0">
                <a:solidFill>
                  <a:srgbClr val="414042"/>
                </a:solidFill>
                <a:latin typeface="Arial"/>
                <a:cs typeface="Arial"/>
              </a:rPr>
              <a:t>12 летний опыт проведения тренингов по закупочной деятельности: государственные закупки, корпоративные закупки, ценообразование</a:t>
            </a:r>
          </a:p>
          <a:p>
            <a:pPr marL="183520" indent="-171452">
              <a:spcBef>
                <a:spcPts val="264"/>
              </a:spcBef>
              <a:buFont typeface="Arial" panose="020B0604020202020204" pitchFamily="34" charset="0"/>
              <a:buChar char="•"/>
              <a:tabLst>
                <a:tab pos="47628" algn="l"/>
              </a:tabLst>
            </a:pPr>
            <a:endParaRPr lang="ru-RU" sz="802" dirty="0">
              <a:solidFill>
                <a:srgbClr val="414042"/>
              </a:solidFill>
              <a:latin typeface="Arial"/>
              <a:cs typeface="Arial"/>
            </a:endParaRPr>
          </a:p>
        </p:txBody>
      </p:sp>
      <p:grpSp>
        <p:nvGrpSpPr>
          <p:cNvPr id="336" name="Группа 335">
            <a:extLst>
              <a:ext uri="{FF2B5EF4-FFF2-40B4-BE49-F238E27FC236}">
                <a16:creationId xmlns:a16="http://schemas.microsoft.com/office/drawing/2014/main" id="{1C5E8D15-22B5-4338-9AB8-C90756B33333}"/>
              </a:ext>
            </a:extLst>
          </p:cNvPr>
          <p:cNvGrpSpPr/>
          <p:nvPr/>
        </p:nvGrpSpPr>
        <p:grpSpPr>
          <a:xfrm>
            <a:off x="741192" y="12942983"/>
            <a:ext cx="3047504" cy="1630596"/>
            <a:chOff x="694818" y="12180088"/>
            <a:chExt cx="3047504" cy="1630596"/>
          </a:xfrm>
        </p:grpSpPr>
        <p:sp>
          <p:nvSpPr>
            <p:cNvPr id="337" name="object 125">
              <a:extLst>
                <a:ext uri="{FF2B5EF4-FFF2-40B4-BE49-F238E27FC236}">
                  <a16:creationId xmlns:a16="http://schemas.microsoft.com/office/drawing/2014/main" id="{D4AF8801-6E36-4E1C-B6A1-916A16CD187B}"/>
                </a:ext>
              </a:extLst>
            </p:cNvPr>
            <p:cNvSpPr txBox="1"/>
            <p:nvPr/>
          </p:nvSpPr>
          <p:spPr>
            <a:xfrm>
              <a:off x="2899256" y="12180088"/>
              <a:ext cx="843066" cy="337272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09"/>
                </a:spcBef>
              </a:pPr>
              <a:r>
                <a:rPr lang="en-US" sz="2100" b="1" spc="-26" dirty="0">
                  <a:solidFill>
                    <a:srgbClr val="333333"/>
                  </a:solidFill>
                  <a:latin typeface="Arial"/>
                  <a:cs typeface="Arial"/>
                </a:rPr>
                <a:t>9</a:t>
              </a:r>
              <a:r>
                <a:rPr lang="ru-RU"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8</a:t>
              </a:r>
              <a:r>
                <a:rPr sz="2100" b="1" spc="-26" dirty="0">
                  <a:solidFill>
                    <a:srgbClr val="333333"/>
                  </a:solidFill>
                  <a:latin typeface="Arial"/>
                  <a:cs typeface="Arial"/>
                </a:rPr>
                <a:t>%</a:t>
              </a:r>
              <a:endParaRPr sz="21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38" name="object 141">
              <a:extLst>
                <a:ext uri="{FF2B5EF4-FFF2-40B4-BE49-F238E27FC236}">
                  <a16:creationId xmlns:a16="http://schemas.microsoft.com/office/drawing/2014/main" id="{E144F4E7-6BAC-4A37-A9B0-D5F2F8F33C2D}"/>
                </a:ext>
              </a:extLst>
            </p:cNvPr>
            <p:cNvSpPr txBox="1"/>
            <p:nvPr/>
          </p:nvSpPr>
          <p:spPr>
            <a:xfrm>
              <a:off x="2899256" y="12792836"/>
              <a:ext cx="708731" cy="337272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09"/>
                </a:spcBef>
              </a:pPr>
              <a:r>
                <a:rPr lang="ru-RU"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9</a:t>
              </a:r>
              <a:r>
                <a:rPr lang="en-US"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4</a:t>
              </a:r>
              <a:r>
                <a:rPr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%</a:t>
              </a:r>
              <a:endParaRPr sz="21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39" name="object 154">
              <a:extLst>
                <a:ext uri="{FF2B5EF4-FFF2-40B4-BE49-F238E27FC236}">
                  <a16:creationId xmlns:a16="http://schemas.microsoft.com/office/drawing/2014/main" id="{25253B2B-1880-4C5D-AF07-0FB311C12828}"/>
                </a:ext>
              </a:extLst>
            </p:cNvPr>
            <p:cNvSpPr txBox="1"/>
            <p:nvPr/>
          </p:nvSpPr>
          <p:spPr>
            <a:xfrm>
              <a:off x="696772" y="12210676"/>
              <a:ext cx="1785318" cy="386644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1200" spc="-10" dirty="0">
                  <a:solidFill>
                    <a:srgbClr val="333333"/>
                  </a:solidFill>
                  <a:latin typeface="Arial"/>
                  <a:cs typeface="Arial"/>
                </a:rPr>
                <a:t>Готовы рекомендовать программу</a:t>
              </a:r>
              <a:endParaRPr sz="12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0" name="object 155">
              <a:extLst>
                <a:ext uri="{FF2B5EF4-FFF2-40B4-BE49-F238E27FC236}">
                  <a16:creationId xmlns:a16="http://schemas.microsoft.com/office/drawing/2014/main" id="{8A5EA5DE-51B6-48A1-BA0D-D6264CBE1B82}"/>
                </a:ext>
              </a:extLst>
            </p:cNvPr>
            <p:cNvSpPr txBox="1"/>
            <p:nvPr/>
          </p:nvSpPr>
          <p:spPr>
            <a:xfrm>
              <a:off x="694818" y="12845982"/>
              <a:ext cx="1872950" cy="386644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1200" spc="-10" dirty="0">
                  <a:solidFill>
                    <a:srgbClr val="333333"/>
                  </a:solidFill>
                  <a:latin typeface="Arial"/>
                  <a:cs typeface="Arial"/>
                </a:rPr>
                <a:t>Отмечают практическую пользу программы</a:t>
              </a:r>
              <a:endParaRPr sz="12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1" name="object 155">
              <a:extLst>
                <a:ext uri="{FF2B5EF4-FFF2-40B4-BE49-F238E27FC236}">
                  <a16:creationId xmlns:a16="http://schemas.microsoft.com/office/drawing/2014/main" id="{619C8660-8F39-4437-A22F-E95C51B6BC70}"/>
                </a:ext>
              </a:extLst>
            </p:cNvPr>
            <p:cNvSpPr txBox="1"/>
            <p:nvPr/>
          </p:nvSpPr>
          <p:spPr>
            <a:xfrm>
              <a:off x="2915412" y="12478802"/>
              <a:ext cx="602314" cy="14055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801" spc="-10" dirty="0">
                  <a:solidFill>
                    <a:srgbClr val="333333"/>
                  </a:solidFill>
                  <a:latin typeface="Arial"/>
                  <a:cs typeface="Arial"/>
                </a:rPr>
                <a:t>участников </a:t>
              </a:r>
              <a:endParaRPr sz="802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2" name="object 155">
              <a:extLst>
                <a:ext uri="{FF2B5EF4-FFF2-40B4-BE49-F238E27FC236}">
                  <a16:creationId xmlns:a16="http://schemas.microsoft.com/office/drawing/2014/main" id="{AD0EF687-722F-4630-B389-ECB2B262F810}"/>
                </a:ext>
              </a:extLst>
            </p:cNvPr>
            <p:cNvSpPr txBox="1"/>
            <p:nvPr/>
          </p:nvSpPr>
          <p:spPr>
            <a:xfrm>
              <a:off x="2891630" y="13092075"/>
              <a:ext cx="602314" cy="14055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801" spc="-10" dirty="0">
                  <a:solidFill>
                    <a:srgbClr val="333333"/>
                  </a:solidFill>
                  <a:latin typeface="Arial"/>
                  <a:cs typeface="Arial"/>
                </a:rPr>
                <a:t>участников </a:t>
              </a:r>
              <a:endParaRPr sz="802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3" name="object 155">
              <a:extLst>
                <a:ext uri="{FF2B5EF4-FFF2-40B4-BE49-F238E27FC236}">
                  <a16:creationId xmlns:a16="http://schemas.microsoft.com/office/drawing/2014/main" id="{15C06316-2E56-485B-9A23-4A2F74866DE5}"/>
                </a:ext>
              </a:extLst>
            </p:cNvPr>
            <p:cNvSpPr txBox="1"/>
            <p:nvPr/>
          </p:nvSpPr>
          <p:spPr>
            <a:xfrm>
              <a:off x="694818" y="13407221"/>
              <a:ext cx="1872950" cy="201978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1200" spc="-10" dirty="0" smtClean="0">
                  <a:solidFill>
                    <a:srgbClr val="333333"/>
                  </a:solidFill>
                  <a:latin typeface="Arial"/>
                  <a:cs typeface="Arial"/>
                </a:rPr>
                <a:t>Эксперта </a:t>
              </a:r>
              <a:r>
                <a:rPr lang="ru-RU" sz="1200" spc="-10" dirty="0">
                  <a:solidFill>
                    <a:srgbClr val="333333"/>
                  </a:solidFill>
                  <a:latin typeface="Arial"/>
                  <a:cs typeface="Arial"/>
                </a:rPr>
                <a:t>рекомендуют </a:t>
              </a:r>
              <a:endParaRPr sz="12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4" name="object 155">
              <a:extLst>
                <a:ext uri="{FF2B5EF4-FFF2-40B4-BE49-F238E27FC236}">
                  <a16:creationId xmlns:a16="http://schemas.microsoft.com/office/drawing/2014/main" id="{B036C198-123D-400B-8323-06A736DB67FC}"/>
                </a:ext>
              </a:extLst>
            </p:cNvPr>
            <p:cNvSpPr txBox="1"/>
            <p:nvPr/>
          </p:nvSpPr>
          <p:spPr>
            <a:xfrm>
              <a:off x="2899256" y="13670133"/>
              <a:ext cx="602314" cy="14055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37"/>
                </a:spcBef>
              </a:pPr>
              <a:r>
                <a:rPr lang="ru-RU" sz="801" spc="-10" dirty="0">
                  <a:solidFill>
                    <a:srgbClr val="333333"/>
                  </a:solidFill>
                  <a:latin typeface="Arial"/>
                  <a:cs typeface="Arial"/>
                </a:rPr>
                <a:t>участников </a:t>
              </a:r>
              <a:endParaRPr sz="802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45" name="object 141">
              <a:extLst>
                <a:ext uri="{FF2B5EF4-FFF2-40B4-BE49-F238E27FC236}">
                  <a16:creationId xmlns:a16="http://schemas.microsoft.com/office/drawing/2014/main" id="{6B2B5EC1-5BD5-4AC0-9545-D5C8F46C377B}"/>
                </a:ext>
              </a:extLst>
            </p:cNvPr>
            <p:cNvSpPr txBox="1"/>
            <p:nvPr/>
          </p:nvSpPr>
          <p:spPr>
            <a:xfrm>
              <a:off x="2891630" y="13344064"/>
              <a:ext cx="708731" cy="337272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1">
                <a:spcBef>
                  <a:spcPts val="109"/>
                </a:spcBef>
              </a:pPr>
              <a:r>
                <a:rPr lang="en-US"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100</a:t>
              </a:r>
              <a:r>
                <a:rPr sz="2100" b="1" spc="-26" dirty="0" smtClean="0">
                  <a:solidFill>
                    <a:srgbClr val="333333"/>
                  </a:solidFill>
                  <a:latin typeface="Arial"/>
                  <a:cs typeface="Arial"/>
                </a:rPr>
                <a:t>%</a:t>
              </a:r>
              <a:endParaRPr sz="21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822993" y="9811597"/>
            <a:ext cx="572275" cy="1545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блок</a:t>
            </a:r>
          </a:p>
        </p:txBody>
      </p:sp>
      <p:sp>
        <p:nvSpPr>
          <p:cNvPr id="346" name="Скругленный прямоугольник 345"/>
          <p:cNvSpPr/>
          <p:nvPr/>
        </p:nvSpPr>
        <p:spPr>
          <a:xfrm>
            <a:off x="822993" y="10908693"/>
            <a:ext cx="572275" cy="1545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</a:t>
            </a:r>
          </a:p>
        </p:txBody>
      </p:sp>
      <p:sp>
        <p:nvSpPr>
          <p:cNvPr id="347" name="Скругленный прямоугольник 346"/>
          <p:cNvSpPr/>
          <p:nvPr/>
        </p:nvSpPr>
        <p:spPr>
          <a:xfrm>
            <a:off x="4059724" y="9806402"/>
            <a:ext cx="572275" cy="1545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</a:t>
            </a:r>
          </a:p>
        </p:txBody>
      </p:sp>
      <p:sp>
        <p:nvSpPr>
          <p:cNvPr id="348" name="Скругленный прямоугольник 347"/>
          <p:cNvSpPr/>
          <p:nvPr/>
        </p:nvSpPr>
        <p:spPr>
          <a:xfrm>
            <a:off x="4044703" y="10893770"/>
            <a:ext cx="572275" cy="1545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25466" y="4175418"/>
            <a:ext cx="7030919" cy="542028"/>
            <a:chOff x="383243" y="4123838"/>
            <a:chExt cx="7030919" cy="542028"/>
          </a:xfrm>
        </p:grpSpPr>
        <p:sp>
          <p:nvSpPr>
            <p:cNvPr id="328" name="object 5">
              <a:extLst>
                <a:ext uri="{FF2B5EF4-FFF2-40B4-BE49-F238E27FC236}">
                  <a16:creationId xmlns:a16="http://schemas.microsoft.com/office/drawing/2014/main" id="{93B4C583-7629-480C-9F16-9C969E22AC39}"/>
                </a:ext>
              </a:extLst>
            </p:cNvPr>
            <p:cNvSpPr txBox="1"/>
            <p:nvPr/>
          </p:nvSpPr>
          <p:spPr>
            <a:xfrm>
              <a:off x="1563461" y="4238696"/>
              <a:ext cx="1491527" cy="157409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endParaRPr sz="1000" dirty="0">
                <a:solidFill>
                  <a:srgbClr val="E2007A"/>
                </a:solidFill>
                <a:latin typeface="Arial"/>
                <a:cs typeface="Arial"/>
              </a:endParaRPr>
            </a:p>
          </p:txBody>
        </p:sp>
        <p:sp>
          <p:nvSpPr>
            <p:cNvPr id="330" name="object 5">
              <a:extLst>
                <a:ext uri="{FF2B5EF4-FFF2-40B4-BE49-F238E27FC236}">
                  <a16:creationId xmlns:a16="http://schemas.microsoft.com/office/drawing/2014/main" id="{8284A088-3017-4215-A68B-F95679446225}"/>
                </a:ext>
              </a:extLst>
            </p:cNvPr>
            <p:cNvSpPr txBox="1"/>
            <p:nvPr/>
          </p:nvSpPr>
          <p:spPr>
            <a:xfrm>
              <a:off x="2244699" y="4470597"/>
              <a:ext cx="1720498" cy="17120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 smtClean="0">
                  <a:solidFill>
                    <a:srgbClr val="E2007A"/>
                  </a:solidFill>
                  <a:latin typeface="Arial"/>
                  <a:cs typeface="Arial"/>
                </a:rPr>
                <a:t>Длительность</a:t>
              </a:r>
              <a:endParaRPr lang="ru-RU" sz="1000" spc="-11" dirty="0">
                <a:solidFill>
                  <a:srgbClr val="E2007A"/>
                </a:solidFill>
                <a:latin typeface="Arial"/>
                <a:cs typeface="Arial"/>
              </a:endParaRPr>
            </a:p>
          </p:txBody>
        </p:sp>
        <p:sp>
          <p:nvSpPr>
            <p:cNvPr id="331" name="object 5">
              <a:extLst>
                <a:ext uri="{FF2B5EF4-FFF2-40B4-BE49-F238E27FC236}">
                  <a16:creationId xmlns:a16="http://schemas.microsoft.com/office/drawing/2014/main" id="{41975049-C5EA-4C4F-BE3D-7ACB276B0EA5}"/>
                </a:ext>
              </a:extLst>
            </p:cNvPr>
            <p:cNvSpPr txBox="1"/>
            <p:nvPr/>
          </p:nvSpPr>
          <p:spPr>
            <a:xfrm>
              <a:off x="2233758" y="4123838"/>
              <a:ext cx="2290402" cy="33791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>
                  <a:solidFill>
                    <a:srgbClr val="E2007A"/>
                  </a:solidFill>
                  <a:latin typeface="Arial"/>
                  <a:cs typeface="Arial"/>
                </a:rPr>
                <a:t>16 </a:t>
              </a:r>
              <a:r>
                <a:rPr lang="ru-RU" sz="1000" spc="-11" dirty="0" smtClean="0">
                  <a:solidFill>
                    <a:srgbClr val="E2007A"/>
                  </a:solidFill>
                  <a:latin typeface="Arial"/>
                  <a:cs typeface="Arial"/>
                </a:rPr>
                <a:t>часов</a:t>
              </a:r>
              <a:r>
                <a:rPr lang="ru-RU" sz="1000" spc="-11" dirty="0" smtClean="0">
                  <a:solidFill>
                    <a:srgbClr val="333333"/>
                  </a:solidFill>
                  <a:latin typeface="Arial"/>
                  <a:cs typeface="Arial"/>
                </a:rPr>
                <a:t>: </a:t>
              </a:r>
              <a:endParaRPr lang="en-US" sz="1000" spc="-11" dirty="0" smtClean="0">
                <a:solidFill>
                  <a:srgbClr val="333333"/>
                </a:solidFill>
                <a:latin typeface="Arial"/>
                <a:cs typeface="Arial"/>
              </a:endParaRPr>
            </a:p>
            <a:p>
              <a:pPr marL="12700">
                <a:spcBef>
                  <a:spcPts val="137"/>
                </a:spcBef>
              </a:pPr>
              <a:r>
                <a:rPr lang="ru-RU" sz="1000" spc="-11" dirty="0" smtClean="0">
                  <a:solidFill>
                    <a:srgbClr val="333333"/>
                  </a:solidFill>
                  <a:latin typeface="Arial"/>
                  <a:cs typeface="Arial"/>
                </a:rPr>
                <a:t>Онлайн: 4 дня </a:t>
              </a:r>
              <a:r>
                <a:rPr lang="ru-RU" sz="1000" spc="-11" dirty="0">
                  <a:solidFill>
                    <a:srgbClr val="333333"/>
                  </a:solidFill>
                  <a:latin typeface="Arial"/>
                  <a:cs typeface="Arial"/>
                </a:rPr>
                <a:t>по 4 часа</a:t>
              </a:r>
            </a:p>
          </p:txBody>
        </p:sp>
        <p:sp>
          <p:nvSpPr>
            <p:cNvPr id="332" name="object 5">
              <a:extLst>
                <a:ext uri="{FF2B5EF4-FFF2-40B4-BE49-F238E27FC236}">
                  <a16:creationId xmlns:a16="http://schemas.microsoft.com/office/drawing/2014/main" id="{423A9F18-033D-482A-A28D-27E690A3869F}"/>
                </a:ext>
              </a:extLst>
            </p:cNvPr>
            <p:cNvSpPr txBox="1"/>
            <p:nvPr/>
          </p:nvSpPr>
          <p:spPr>
            <a:xfrm>
              <a:off x="4446016" y="4474214"/>
              <a:ext cx="876170" cy="157408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dirty="0">
                  <a:solidFill>
                    <a:srgbClr val="E2007A"/>
                  </a:solidFill>
                  <a:latin typeface="Arial"/>
                  <a:cs typeface="Arial"/>
                </a:rPr>
                <a:t>Язык</a:t>
              </a:r>
              <a:endParaRPr sz="1000" dirty="0">
                <a:solidFill>
                  <a:srgbClr val="E2007A"/>
                </a:solidFill>
                <a:latin typeface="Arial"/>
                <a:cs typeface="Arial"/>
              </a:endParaRPr>
            </a:p>
          </p:txBody>
        </p:sp>
        <p:sp>
          <p:nvSpPr>
            <p:cNvPr id="333" name="object 5">
              <a:extLst>
                <a:ext uri="{FF2B5EF4-FFF2-40B4-BE49-F238E27FC236}">
                  <a16:creationId xmlns:a16="http://schemas.microsoft.com/office/drawing/2014/main" id="{20AA62C4-0BD5-4B19-8D3E-0538E764FAB1}"/>
                </a:ext>
              </a:extLst>
            </p:cNvPr>
            <p:cNvSpPr txBox="1"/>
            <p:nvPr/>
          </p:nvSpPr>
          <p:spPr>
            <a:xfrm>
              <a:off x="4446016" y="4297185"/>
              <a:ext cx="876170" cy="157408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>
                  <a:solidFill>
                    <a:srgbClr val="333333"/>
                  </a:solidFill>
                  <a:latin typeface="Arial"/>
                  <a:cs typeface="Arial"/>
                </a:rPr>
                <a:t>Русский</a:t>
              </a:r>
              <a:endParaRPr sz="1000" dirty="0"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  <p:sp>
          <p:nvSpPr>
            <p:cNvPr id="323" name="object 5">
              <a:extLst>
                <a:ext uri="{FF2B5EF4-FFF2-40B4-BE49-F238E27FC236}">
                  <a16:creationId xmlns:a16="http://schemas.microsoft.com/office/drawing/2014/main" id="{804F2141-15E7-4B78-B7C3-47C6B22E5CCB}"/>
                </a:ext>
              </a:extLst>
            </p:cNvPr>
            <p:cNvSpPr txBox="1"/>
            <p:nvPr/>
          </p:nvSpPr>
          <p:spPr>
            <a:xfrm>
              <a:off x="873049" y="4247708"/>
              <a:ext cx="1720498" cy="17120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 err="1">
                  <a:solidFill>
                    <a:srgbClr val="333333"/>
                  </a:solidFill>
                  <a:latin typeface="Arial"/>
                  <a:cs typeface="Arial"/>
                </a:rPr>
                <a:t>Вебинар</a:t>
              </a:r>
              <a:r>
                <a:rPr lang="ru-RU" sz="1000" spc="-11" dirty="0">
                  <a:solidFill>
                    <a:srgbClr val="333333"/>
                  </a:solidFill>
                  <a:latin typeface="Arial"/>
                  <a:cs typeface="Arial"/>
                </a:rPr>
                <a:t> </a:t>
              </a:r>
            </a:p>
          </p:txBody>
        </p:sp>
        <p:sp>
          <p:nvSpPr>
            <p:cNvPr id="324" name="object 5">
              <a:extLst>
                <a:ext uri="{FF2B5EF4-FFF2-40B4-BE49-F238E27FC236}">
                  <a16:creationId xmlns:a16="http://schemas.microsoft.com/office/drawing/2014/main" id="{90D27C49-D02B-4841-A9B1-9D7543F79AA9}"/>
                </a:ext>
              </a:extLst>
            </p:cNvPr>
            <p:cNvSpPr txBox="1"/>
            <p:nvPr/>
          </p:nvSpPr>
          <p:spPr>
            <a:xfrm>
              <a:off x="874279" y="4465899"/>
              <a:ext cx="876170" cy="17120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>
                  <a:solidFill>
                    <a:srgbClr val="E2007A"/>
                  </a:solidFill>
                  <a:latin typeface="Arial"/>
                  <a:cs typeface="Arial"/>
                </a:rPr>
                <a:t>Формат</a:t>
              </a:r>
              <a:endParaRPr sz="1000" dirty="0">
                <a:solidFill>
                  <a:srgbClr val="E2007A"/>
                </a:solidFill>
                <a:latin typeface="Arial"/>
                <a:cs typeface="Arial"/>
              </a:endParaRPr>
            </a:p>
          </p:txBody>
        </p:sp>
        <p:pic>
          <p:nvPicPr>
            <p:cNvPr id="325" name="Рисунок 324">
              <a:extLst>
                <a:ext uri="{FF2B5EF4-FFF2-40B4-BE49-F238E27FC236}">
                  <a16:creationId xmlns:a16="http://schemas.microsoft.com/office/drawing/2014/main" id="{46FE32EC-10CF-470F-921C-9DFAF11FE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243" y="4244666"/>
              <a:ext cx="421200" cy="421200"/>
            </a:xfrm>
            <a:prstGeom prst="rect">
              <a:avLst/>
            </a:prstGeom>
          </p:spPr>
        </p:pic>
        <p:pic>
          <p:nvPicPr>
            <p:cNvPr id="326" name="Рисунок 325">
              <a:extLst>
                <a:ext uri="{FF2B5EF4-FFF2-40B4-BE49-F238E27FC236}">
                  <a16:creationId xmlns:a16="http://schemas.microsoft.com/office/drawing/2014/main" id="{69ABA9D1-3625-4D81-B9A6-E0C1608F7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6673" y="4241151"/>
              <a:ext cx="421199" cy="421199"/>
            </a:xfrm>
            <a:prstGeom prst="rect">
              <a:avLst/>
            </a:prstGeom>
          </p:spPr>
        </p:pic>
        <p:pic>
          <p:nvPicPr>
            <p:cNvPr id="327" name="Рисунок 326">
              <a:extLst>
                <a:ext uri="{FF2B5EF4-FFF2-40B4-BE49-F238E27FC236}">
                  <a16:creationId xmlns:a16="http://schemas.microsoft.com/office/drawing/2014/main" id="{F976FEC2-DF7F-457D-AF2B-B812B611EAA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9480" y="4241030"/>
              <a:ext cx="421960" cy="421756"/>
            </a:xfrm>
            <a:prstGeom prst="rect">
              <a:avLst/>
            </a:prstGeom>
          </p:spPr>
        </p:pic>
        <p:sp>
          <p:nvSpPr>
            <p:cNvPr id="349" name="object 5">
              <a:extLst>
                <a:ext uri="{FF2B5EF4-FFF2-40B4-BE49-F238E27FC236}">
                  <a16:creationId xmlns:a16="http://schemas.microsoft.com/office/drawing/2014/main" id="{AFFF4819-DF52-4252-824B-1CA3F998EDC7}"/>
                </a:ext>
              </a:extLst>
            </p:cNvPr>
            <p:cNvSpPr txBox="1"/>
            <p:nvPr/>
          </p:nvSpPr>
          <p:spPr>
            <a:xfrm>
              <a:off x="5693664" y="4275667"/>
              <a:ext cx="1720498" cy="17120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1000" dirty="0" smtClean="0">
                  <a:solidFill>
                    <a:srgbClr val="41404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Базовый</a:t>
              </a:r>
              <a:endParaRPr lang="ru-RU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0" name="object 5">
              <a:extLst>
                <a:ext uri="{FF2B5EF4-FFF2-40B4-BE49-F238E27FC236}">
                  <a16:creationId xmlns:a16="http://schemas.microsoft.com/office/drawing/2014/main" id="{848712F4-7384-4615-858A-567BDB26A8F1}"/>
                </a:ext>
              </a:extLst>
            </p:cNvPr>
            <p:cNvSpPr txBox="1"/>
            <p:nvPr/>
          </p:nvSpPr>
          <p:spPr>
            <a:xfrm>
              <a:off x="5678663" y="4465765"/>
              <a:ext cx="1411997" cy="171201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700">
                <a:spcBef>
                  <a:spcPts val="137"/>
                </a:spcBef>
              </a:pPr>
              <a:r>
                <a:rPr lang="ru-RU" sz="1000" spc="-11" dirty="0">
                  <a:solidFill>
                    <a:srgbClr val="E2007A"/>
                  </a:solidFill>
                  <a:latin typeface="Arial"/>
                  <a:cs typeface="Arial"/>
                </a:rPr>
                <a:t>Уровень сложности</a:t>
              </a:r>
              <a:endParaRPr sz="1000" dirty="0">
                <a:solidFill>
                  <a:srgbClr val="E2007A"/>
                </a:solidFill>
                <a:latin typeface="Arial"/>
                <a:cs typeface="Arial"/>
              </a:endParaRPr>
            </a:p>
          </p:txBody>
        </p:sp>
        <p:sp>
          <p:nvSpPr>
            <p:cNvPr id="351" name="Полилиния 350">
              <a:extLst>
                <a:ext uri="{FF2B5EF4-FFF2-40B4-BE49-F238E27FC236}">
                  <a16:creationId xmlns:a16="http://schemas.microsoft.com/office/drawing/2014/main" id="{7A2C51C0-3DAD-4A3B-A842-D7D90E48BA83}"/>
                </a:ext>
              </a:extLst>
            </p:cNvPr>
            <p:cNvSpPr/>
            <p:nvPr/>
          </p:nvSpPr>
          <p:spPr>
            <a:xfrm>
              <a:off x="5269724" y="4294159"/>
              <a:ext cx="271542" cy="293086"/>
            </a:xfrm>
            <a:custGeom>
              <a:avLst/>
              <a:gdLst>
                <a:gd name="connsiteX0" fmla="*/ 85413 w 415884"/>
                <a:gd name="connsiteY0" fmla="*/ 308190 h 457276"/>
                <a:gd name="connsiteX1" fmla="*/ 205432 w 415884"/>
                <a:gd name="connsiteY1" fmla="*/ 355736 h 457276"/>
                <a:gd name="connsiteX2" fmla="*/ 221190 w 415884"/>
                <a:gd name="connsiteY2" fmla="*/ 355594 h 457276"/>
                <a:gd name="connsiteX3" fmla="*/ 330557 w 415884"/>
                <a:gd name="connsiteY3" fmla="*/ 309918 h 457276"/>
                <a:gd name="connsiteX4" fmla="*/ 330557 w 415884"/>
                <a:gd name="connsiteY4" fmla="*/ 424572 h 457276"/>
                <a:gd name="connsiteX5" fmla="*/ 85413 w 415884"/>
                <a:gd name="connsiteY5" fmla="*/ 424185 h 457276"/>
                <a:gd name="connsiteX6" fmla="*/ 35263 w 415884"/>
                <a:gd name="connsiteY6" fmla="*/ 288318 h 457276"/>
                <a:gd name="connsiteX7" fmla="*/ 48158 w 415884"/>
                <a:gd name="connsiteY7" fmla="*/ 293257 h 457276"/>
                <a:gd name="connsiteX8" fmla="*/ 48158 w 415884"/>
                <a:gd name="connsiteY8" fmla="*/ 348540 h 457276"/>
                <a:gd name="connsiteX9" fmla="*/ 53407 w 415884"/>
                <a:gd name="connsiteY9" fmla="*/ 372848 h 457276"/>
                <a:gd name="connsiteX10" fmla="*/ 53616 w 415884"/>
                <a:gd name="connsiteY10" fmla="*/ 375307 h 457276"/>
                <a:gd name="connsiteX11" fmla="*/ 41878 w 415884"/>
                <a:gd name="connsiteY11" fmla="*/ 386517 h 457276"/>
                <a:gd name="connsiteX12" fmla="*/ 41156 w 415884"/>
                <a:gd name="connsiteY12" fmla="*/ 386517 h 457276"/>
                <a:gd name="connsiteX13" fmla="*/ 38145 w 415884"/>
                <a:gd name="connsiteY13" fmla="*/ 386208 h 457276"/>
                <a:gd name="connsiteX14" fmla="*/ 29150 w 415884"/>
                <a:gd name="connsiteY14" fmla="*/ 371765 h 457276"/>
                <a:gd name="connsiteX15" fmla="*/ 35263 w 415884"/>
                <a:gd name="connsiteY15" fmla="*/ 348553 h 457276"/>
                <a:gd name="connsiteX16" fmla="*/ 244286 w 415884"/>
                <a:gd name="connsiteY16" fmla="*/ 174386 h 457276"/>
                <a:gd name="connsiteX17" fmla="*/ 407092 w 415884"/>
                <a:gd name="connsiteY17" fmla="*/ 244409 h 457276"/>
                <a:gd name="connsiteX18" fmla="*/ 414776 w 415884"/>
                <a:gd name="connsiteY18" fmla="*/ 252161 h 457276"/>
                <a:gd name="connsiteX19" fmla="*/ 406976 w 415884"/>
                <a:gd name="connsiteY19" fmla="*/ 271038 h 457276"/>
                <a:gd name="connsiteX20" fmla="*/ 218701 w 415884"/>
                <a:gd name="connsiteY20" fmla="*/ 349701 h 457276"/>
                <a:gd name="connsiteX21" fmla="*/ 213130 w 415884"/>
                <a:gd name="connsiteY21" fmla="*/ 350810 h 457276"/>
                <a:gd name="connsiteX22" fmla="*/ 207804 w 415884"/>
                <a:gd name="connsiteY22" fmla="*/ 349804 h 457276"/>
                <a:gd name="connsiteX23" fmla="*/ 9136 w 415884"/>
                <a:gd name="connsiteY23" fmla="*/ 271077 h 457276"/>
                <a:gd name="connsiteX24" fmla="*/ 1077 w 415884"/>
                <a:gd name="connsiteY24" fmla="*/ 263102 h 457276"/>
                <a:gd name="connsiteX25" fmla="*/ 8994 w 415884"/>
                <a:gd name="connsiteY25" fmla="*/ 244254 h 457276"/>
                <a:gd name="connsiteX26" fmla="*/ 170962 w 415884"/>
                <a:gd name="connsiteY26" fmla="*/ 178087 h 457276"/>
                <a:gd name="connsiteX27" fmla="*/ 170781 w 415884"/>
                <a:gd name="connsiteY27" fmla="*/ 181724 h 457276"/>
                <a:gd name="connsiteX28" fmla="*/ 171476 w 415884"/>
                <a:gd name="connsiteY28" fmla="*/ 188690 h 457276"/>
                <a:gd name="connsiteX29" fmla="*/ 215034 w 415884"/>
                <a:gd name="connsiteY29" fmla="*/ 217943 h 457276"/>
                <a:gd name="connsiteX30" fmla="*/ 244286 w 415884"/>
                <a:gd name="connsiteY30" fmla="*/ 174386 h 457276"/>
                <a:gd name="connsiteX31" fmla="*/ 138465 w 415884"/>
                <a:gd name="connsiteY31" fmla="*/ 152941 h 457276"/>
                <a:gd name="connsiteX32" fmla="*/ 161793 w 415884"/>
                <a:gd name="connsiteY32" fmla="*/ 168622 h 457276"/>
                <a:gd name="connsiteX33" fmla="*/ 164218 w 415884"/>
                <a:gd name="connsiteY33" fmla="*/ 169602 h 457276"/>
                <a:gd name="connsiteX34" fmla="*/ 161793 w 415884"/>
                <a:gd name="connsiteY34" fmla="*/ 174889 h 457276"/>
                <a:gd name="connsiteX35" fmla="*/ 125853 w 415884"/>
                <a:gd name="connsiteY35" fmla="*/ 189551 h 457276"/>
                <a:gd name="connsiteX36" fmla="*/ 126485 w 415884"/>
                <a:gd name="connsiteY36" fmla="*/ 177559 h 457276"/>
                <a:gd name="connsiteX37" fmla="*/ 207856 w 415884"/>
                <a:gd name="connsiteY37" fmla="*/ 151084 h 457276"/>
                <a:gd name="connsiteX38" fmla="*/ 207920 w 415884"/>
                <a:gd name="connsiteY38" fmla="*/ 151084 h 457276"/>
                <a:gd name="connsiteX39" fmla="*/ 207921 w 415884"/>
                <a:gd name="connsiteY39" fmla="*/ 151084 h 457276"/>
                <a:gd name="connsiteX40" fmla="*/ 208269 w 415884"/>
                <a:gd name="connsiteY40" fmla="*/ 151084 h 457276"/>
                <a:gd name="connsiteX41" fmla="*/ 207911 w 415884"/>
                <a:gd name="connsiteY41" fmla="*/ 151095 h 457276"/>
                <a:gd name="connsiteX42" fmla="*/ 219446 w 415884"/>
                <a:gd name="connsiteY42" fmla="*/ 153356 h 457276"/>
                <a:gd name="connsiteX43" fmla="*/ 236248 w 415884"/>
                <a:gd name="connsiteY43" fmla="*/ 193317 h 457276"/>
                <a:gd name="connsiteX44" fmla="*/ 196286 w 415884"/>
                <a:gd name="connsiteY44" fmla="*/ 210117 h 457276"/>
                <a:gd name="connsiteX45" fmla="*/ 179486 w 415884"/>
                <a:gd name="connsiteY45" fmla="*/ 170157 h 457276"/>
                <a:gd name="connsiteX46" fmla="*/ 191582 w 415884"/>
                <a:gd name="connsiteY46" fmla="*/ 156281 h 457276"/>
                <a:gd name="connsiteX47" fmla="*/ 191582 w 415884"/>
                <a:gd name="connsiteY47" fmla="*/ 155804 h 457276"/>
                <a:gd name="connsiteX48" fmla="*/ 207880 w 415884"/>
                <a:gd name="connsiteY48" fmla="*/ 151096 h 457276"/>
                <a:gd name="connsiteX49" fmla="*/ 205690 w 415884"/>
                <a:gd name="connsiteY49" fmla="*/ 151161 h 457276"/>
                <a:gd name="connsiteX50" fmla="*/ 207866 w 415884"/>
                <a:gd name="connsiteY50" fmla="*/ 151086 h 457276"/>
                <a:gd name="connsiteX51" fmla="*/ 108728 w 415884"/>
                <a:gd name="connsiteY51" fmla="*/ 133468 h 457276"/>
                <a:gd name="connsiteX52" fmla="*/ 123210 w 415884"/>
                <a:gd name="connsiteY52" fmla="*/ 138007 h 457276"/>
                <a:gd name="connsiteX53" fmla="*/ 134416 w 415884"/>
                <a:gd name="connsiteY53" fmla="*/ 149226 h 457276"/>
                <a:gd name="connsiteX54" fmla="*/ 123623 w 415884"/>
                <a:gd name="connsiteY54" fmla="*/ 165810 h 457276"/>
                <a:gd name="connsiteX55" fmla="*/ 110792 w 415884"/>
                <a:gd name="connsiteY55" fmla="*/ 172774 h 457276"/>
                <a:gd name="connsiteX56" fmla="*/ 108097 w 415884"/>
                <a:gd name="connsiteY56" fmla="*/ 172541 h 457276"/>
                <a:gd name="connsiteX57" fmla="*/ 102279 w 415884"/>
                <a:gd name="connsiteY57" fmla="*/ 170164 h 457276"/>
                <a:gd name="connsiteX58" fmla="*/ 98193 w 415884"/>
                <a:gd name="connsiteY58" fmla="*/ 148943 h 457276"/>
                <a:gd name="connsiteX59" fmla="*/ 88457 w 415884"/>
                <a:gd name="connsiteY59" fmla="*/ 0 h 457276"/>
                <a:gd name="connsiteX60" fmla="*/ 137124 w 415884"/>
                <a:gd name="connsiteY60" fmla="*/ 13476 h 457276"/>
                <a:gd name="connsiteX61" fmla="*/ 143637 w 415884"/>
                <a:gd name="connsiteY61" fmla="*/ 16958 h 457276"/>
                <a:gd name="connsiteX62" fmla="*/ 227238 w 415884"/>
                <a:gd name="connsiteY62" fmla="*/ 89173 h 457276"/>
                <a:gd name="connsiteX63" fmla="*/ 233041 w 415884"/>
                <a:gd name="connsiteY63" fmla="*/ 101011 h 457276"/>
                <a:gd name="connsiteX64" fmla="*/ 235169 w 415884"/>
                <a:gd name="connsiteY64" fmla="*/ 156565 h 457276"/>
                <a:gd name="connsiteX65" fmla="*/ 207882 w 415884"/>
                <a:gd name="connsiteY65" fmla="*/ 144636 h 457276"/>
                <a:gd name="connsiteX66" fmla="*/ 201357 w 415884"/>
                <a:gd name="connsiteY66" fmla="*/ 145216 h 457276"/>
                <a:gd name="connsiteX67" fmla="*/ 200184 w 415884"/>
                <a:gd name="connsiteY67" fmla="*/ 123591 h 457276"/>
                <a:gd name="connsiteX68" fmla="*/ 130109 w 415884"/>
                <a:gd name="connsiteY68" fmla="*/ 80778 h 457276"/>
                <a:gd name="connsiteX69" fmla="*/ 130561 w 415884"/>
                <a:gd name="connsiteY69" fmla="*/ 81384 h 457276"/>
                <a:gd name="connsiteX70" fmla="*/ 158389 w 415884"/>
                <a:gd name="connsiteY70" fmla="*/ 118781 h 457276"/>
                <a:gd name="connsiteX71" fmla="*/ 174715 w 415884"/>
                <a:gd name="connsiteY71" fmla="*/ 140703 h 457276"/>
                <a:gd name="connsiteX72" fmla="*/ 184761 w 415884"/>
                <a:gd name="connsiteY72" fmla="*/ 154604 h 457276"/>
                <a:gd name="connsiteX73" fmla="*/ 178945 w 415884"/>
                <a:gd name="connsiteY73" fmla="*/ 164018 h 457276"/>
                <a:gd name="connsiteX74" fmla="*/ 163805 w 415884"/>
                <a:gd name="connsiteY74" fmla="*/ 162135 h 457276"/>
                <a:gd name="connsiteX75" fmla="*/ 127234 w 415884"/>
                <a:gd name="connsiteY75" fmla="*/ 132063 h 457276"/>
                <a:gd name="connsiteX76" fmla="*/ 97110 w 415884"/>
                <a:gd name="connsiteY76" fmla="*/ 122585 h 457276"/>
                <a:gd name="connsiteX77" fmla="*/ 91113 w 415884"/>
                <a:gd name="connsiteY77" fmla="*/ 122791 h 457276"/>
                <a:gd name="connsiteX78" fmla="*/ 23515 w 415884"/>
                <a:gd name="connsiteY78" fmla="*/ 91623 h 457276"/>
                <a:gd name="connsiteX79" fmla="*/ 7215 w 415884"/>
                <a:gd name="connsiteY79" fmla="*/ 74381 h 457276"/>
                <a:gd name="connsiteX80" fmla="*/ 88457 w 415884"/>
                <a:gd name="connsiteY80" fmla="*/ 0 h 45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5884" h="457276">
                  <a:moveTo>
                    <a:pt x="85413" y="308190"/>
                  </a:moveTo>
                  <a:lnTo>
                    <a:pt x="205432" y="355736"/>
                  </a:lnTo>
                  <a:cubicBezTo>
                    <a:pt x="210502" y="357744"/>
                    <a:pt x="216157" y="357692"/>
                    <a:pt x="221190" y="355594"/>
                  </a:cubicBezTo>
                  <a:lnTo>
                    <a:pt x="330557" y="309918"/>
                  </a:lnTo>
                  <a:lnTo>
                    <a:pt x="330557" y="424572"/>
                  </a:lnTo>
                  <a:cubicBezTo>
                    <a:pt x="254659" y="468315"/>
                    <a:pt x="161172" y="468168"/>
                    <a:pt x="85413" y="424185"/>
                  </a:cubicBezTo>
                  <a:close/>
                  <a:moveTo>
                    <a:pt x="35263" y="288318"/>
                  </a:moveTo>
                  <a:lnTo>
                    <a:pt x="48158" y="293257"/>
                  </a:lnTo>
                  <a:lnTo>
                    <a:pt x="48158" y="348540"/>
                  </a:lnTo>
                  <a:lnTo>
                    <a:pt x="53407" y="372848"/>
                  </a:lnTo>
                  <a:cubicBezTo>
                    <a:pt x="53564" y="373658"/>
                    <a:pt x="53635" y="374482"/>
                    <a:pt x="53616" y="375307"/>
                  </a:cubicBezTo>
                  <a:cubicBezTo>
                    <a:pt x="53470" y="381644"/>
                    <a:pt x="48215" y="386663"/>
                    <a:pt x="41878" y="386517"/>
                  </a:cubicBezTo>
                  <a:lnTo>
                    <a:pt x="41156" y="386517"/>
                  </a:lnTo>
                  <a:cubicBezTo>
                    <a:pt x="40144" y="386542"/>
                    <a:pt x="39131" y="386437"/>
                    <a:pt x="38145" y="386208"/>
                  </a:cubicBezTo>
                  <a:cubicBezTo>
                    <a:pt x="31673" y="384704"/>
                    <a:pt x="27645" y="378237"/>
                    <a:pt x="29150" y="371765"/>
                  </a:cubicBezTo>
                  <a:lnTo>
                    <a:pt x="35263" y="348553"/>
                  </a:lnTo>
                  <a:close/>
                  <a:moveTo>
                    <a:pt x="244286" y="174386"/>
                  </a:moveTo>
                  <a:lnTo>
                    <a:pt x="407092" y="244409"/>
                  </a:lnTo>
                  <a:cubicBezTo>
                    <a:pt x="410568" y="245888"/>
                    <a:pt x="413328" y="248671"/>
                    <a:pt x="414776" y="252161"/>
                  </a:cubicBezTo>
                  <a:cubicBezTo>
                    <a:pt x="417835" y="259527"/>
                    <a:pt x="414343" y="267979"/>
                    <a:pt x="406976" y="271038"/>
                  </a:cubicBezTo>
                  <a:lnTo>
                    <a:pt x="218701" y="349701"/>
                  </a:lnTo>
                  <a:cubicBezTo>
                    <a:pt x="216937" y="350437"/>
                    <a:pt x="215043" y="350815"/>
                    <a:pt x="213130" y="350810"/>
                  </a:cubicBezTo>
                  <a:cubicBezTo>
                    <a:pt x="211308" y="350810"/>
                    <a:pt x="209501" y="350468"/>
                    <a:pt x="207804" y="349804"/>
                  </a:cubicBezTo>
                  <a:lnTo>
                    <a:pt x="9136" y="271077"/>
                  </a:lnTo>
                  <a:cubicBezTo>
                    <a:pt x="5476" y="269627"/>
                    <a:pt x="2565" y="266746"/>
                    <a:pt x="1077" y="263102"/>
                  </a:cubicBezTo>
                  <a:cubicBezTo>
                    <a:pt x="-1942" y="255712"/>
                    <a:pt x="1603" y="247273"/>
                    <a:pt x="8994" y="244254"/>
                  </a:cubicBezTo>
                  <a:lnTo>
                    <a:pt x="170962" y="178087"/>
                  </a:lnTo>
                  <a:cubicBezTo>
                    <a:pt x="170846" y="179286"/>
                    <a:pt x="170781" y="180498"/>
                    <a:pt x="170781" y="181724"/>
                  </a:cubicBezTo>
                  <a:cubicBezTo>
                    <a:pt x="170793" y="184063"/>
                    <a:pt x="171026" y="186396"/>
                    <a:pt x="171476" y="188690"/>
                  </a:cubicBezTo>
                  <a:cubicBezTo>
                    <a:pt x="175426" y="208795"/>
                    <a:pt x="194928" y="221893"/>
                    <a:pt x="215034" y="217943"/>
                  </a:cubicBezTo>
                  <a:cubicBezTo>
                    <a:pt x="235139" y="213992"/>
                    <a:pt x="248236" y="194491"/>
                    <a:pt x="244286" y="174386"/>
                  </a:cubicBezTo>
                  <a:close/>
                  <a:moveTo>
                    <a:pt x="138465" y="152941"/>
                  </a:moveTo>
                  <a:cubicBezTo>
                    <a:pt x="146860" y="160291"/>
                    <a:pt x="154572" y="165475"/>
                    <a:pt x="161793" y="168622"/>
                  </a:cubicBezTo>
                  <a:cubicBezTo>
                    <a:pt x="162606" y="168970"/>
                    <a:pt x="163405" y="169305"/>
                    <a:pt x="164218" y="169602"/>
                  </a:cubicBezTo>
                  <a:lnTo>
                    <a:pt x="161793" y="174889"/>
                  </a:lnTo>
                  <a:lnTo>
                    <a:pt x="125853" y="189551"/>
                  </a:lnTo>
                  <a:cubicBezTo>
                    <a:pt x="124441" y="185631"/>
                    <a:pt x="124668" y="181309"/>
                    <a:pt x="126485" y="177559"/>
                  </a:cubicBezTo>
                  <a:close/>
                  <a:moveTo>
                    <a:pt x="207856" y="151084"/>
                  </a:moveTo>
                  <a:lnTo>
                    <a:pt x="207920" y="151084"/>
                  </a:lnTo>
                  <a:lnTo>
                    <a:pt x="207921" y="151084"/>
                  </a:lnTo>
                  <a:lnTo>
                    <a:pt x="208269" y="151084"/>
                  </a:lnTo>
                  <a:lnTo>
                    <a:pt x="207911" y="151095"/>
                  </a:lnTo>
                  <a:lnTo>
                    <a:pt x="219446" y="153356"/>
                  </a:lnTo>
                  <a:cubicBezTo>
                    <a:pt x="235121" y="159751"/>
                    <a:pt x="242643" y="177642"/>
                    <a:pt x="236248" y="193317"/>
                  </a:cubicBezTo>
                  <a:cubicBezTo>
                    <a:pt x="229852" y="208991"/>
                    <a:pt x="211961" y="216513"/>
                    <a:pt x="196286" y="210117"/>
                  </a:cubicBezTo>
                  <a:cubicBezTo>
                    <a:pt x="180613" y="203722"/>
                    <a:pt x="173090" y="185831"/>
                    <a:pt x="179486" y="170157"/>
                  </a:cubicBezTo>
                  <a:cubicBezTo>
                    <a:pt x="186424" y="168931"/>
                    <a:pt x="192136" y="164895"/>
                    <a:pt x="191582" y="156281"/>
                  </a:cubicBezTo>
                  <a:cubicBezTo>
                    <a:pt x="191582" y="156126"/>
                    <a:pt x="191582" y="155959"/>
                    <a:pt x="191582" y="155804"/>
                  </a:cubicBezTo>
                  <a:lnTo>
                    <a:pt x="207880" y="151096"/>
                  </a:lnTo>
                  <a:lnTo>
                    <a:pt x="205690" y="151161"/>
                  </a:lnTo>
                  <a:lnTo>
                    <a:pt x="207866" y="151086"/>
                  </a:lnTo>
                  <a:close/>
                  <a:moveTo>
                    <a:pt x="108728" y="133468"/>
                  </a:moveTo>
                  <a:lnTo>
                    <a:pt x="123210" y="138007"/>
                  </a:lnTo>
                  <a:cubicBezTo>
                    <a:pt x="127044" y="142134"/>
                    <a:pt x="130780" y="145874"/>
                    <a:pt x="134416" y="149226"/>
                  </a:cubicBezTo>
                  <a:lnTo>
                    <a:pt x="123623" y="165810"/>
                  </a:lnTo>
                  <a:cubicBezTo>
                    <a:pt x="120806" y="170160"/>
                    <a:pt x="115974" y="172783"/>
                    <a:pt x="110792" y="172774"/>
                  </a:cubicBezTo>
                  <a:cubicBezTo>
                    <a:pt x="109889" y="172772"/>
                    <a:pt x="108986" y="172695"/>
                    <a:pt x="108097" y="172541"/>
                  </a:cubicBezTo>
                  <a:cubicBezTo>
                    <a:pt x="106014" y="172160"/>
                    <a:pt x="104033" y="171351"/>
                    <a:pt x="102279" y="170164"/>
                  </a:cubicBezTo>
                  <a:cubicBezTo>
                    <a:pt x="95291" y="165432"/>
                    <a:pt x="93461" y="155931"/>
                    <a:pt x="98193" y="148943"/>
                  </a:cubicBezTo>
                  <a:close/>
                  <a:moveTo>
                    <a:pt x="88457" y="0"/>
                  </a:moveTo>
                  <a:lnTo>
                    <a:pt x="137124" y="13476"/>
                  </a:lnTo>
                  <a:cubicBezTo>
                    <a:pt x="139527" y="14138"/>
                    <a:pt x="141751" y="15327"/>
                    <a:pt x="143637" y="16958"/>
                  </a:cubicBezTo>
                  <a:lnTo>
                    <a:pt x="227238" y="89173"/>
                  </a:lnTo>
                  <a:cubicBezTo>
                    <a:pt x="230709" y="92160"/>
                    <a:pt x="232805" y="96438"/>
                    <a:pt x="233041" y="101011"/>
                  </a:cubicBezTo>
                  <a:lnTo>
                    <a:pt x="235169" y="156565"/>
                  </a:lnTo>
                  <a:cubicBezTo>
                    <a:pt x="228144" y="148946"/>
                    <a:pt x="218246" y="144619"/>
                    <a:pt x="207882" y="144636"/>
                  </a:cubicBezTo>
                  <a:cubicBezTo>
                    <a:pt x="205694" y="144639"/>
                    <a:pt x="203511" y="144832"/>
                    <a:pt x="201357" y="145216"/>
                  </a:cubicBezTo>
                  <a:lnTo>
                    <a:pt x="200184" y="123591"/>
                  </a:lnTo>
                  <a:lnTo>
                    <a:pt x="130109" y="80778"/>
                  </a:lnTo>
                  <a:cubicBezTo>
                    <a:pt x="130285" y="80959"/>
                    <a:pt x="130437" y="81163"/>
                    <a:pt x="130561" y="81384"/>
                  </a:cubicBezTo>
                  <a:lnTo>
                    <a:pt x="158389" y="118781"/>
                  </a:lnTo>
                  <a:lnTo>
                    <a:pt x="174715" y="140703"/>
                  </a:lnTo>
                  <a:cubicBezTo>
                    <a:pt x="177758" y="144804"/>
                    <a:pt x="182813" y="149898"/>
                    <a:pt x="184761" y="154604"/>
                  </a:cubicBezTo>
                  <a:cubicBezTo>
                    <a:pt x="186566" y="159002"/>
                    <a:pt x="182942" y="162729"/>
                    <a:pt x="178945" y="164018"/>
                  </a:cubicBezTo>
                  <a:cubicBezTo>
                    <a:pt x="174006" y="165566"/>
                    <a:pt x="168370" y="164108"/>
                    <a:pt x="163805" y="162135"/>
                  </a:cubicBezTo>
                  <a:cubicBezTo>
                    <a:pt x="155036" y="158305"/>
                    <a:pt x="143160" y="149562"/>
                    <a:pt x="127234" y="132063"/>
                  </a:cubicBezTo>
                  <a:lnTo>
                    <a:pt x="97110" y="122585"/>
                  </a:lnTo>
                  <a:cubicBezTo>
                    <a:pt x="97110" y="122585"/>
                    <a:pt x="94866" y="122791"/>
                    <a:pt x="91113" y="122791"/>
                  </a:cubicBezTo>
                  <a:cubicBezTo>
                    <a:pt x="77044" y="122791"/>
                    <a:pt x="41672" y="119825"/>
                    <a:pt x="23515" y="91623"/>
                  </a:cubicBezTo>
                  <a:lnTo>
                    <a:pt x="7215" y="74381"/>
                  </a:lnTo>
                  <a:cubicBezTo>
                    <a:pt x="28333" y="43773"/>
                    <a:pt x="56108" y="18343"/>
                    <a:pt x="88457" y="0"/>
                  </a:cubicBezTo>
                  <a:close/>
                </a:path>
              </a:pathLst>
            </a:custGeom>
            <a:solidFill>
              <a:srgbClr val="E2007A"/>
            </a:solidFill>
            <a:ln w="1276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pic>
          <p:nvPicPr>
            <p:cNvPr id="352" name="Рисунок 351">
              <a:extLst>
                <a:ext uri="{FF2B5EF4-FFF2-40B4-BE49-F238E27FC236}">
                  <a16:creationId xmlns:a16="http://schemas.microsoft.com/office/drawing/2014/main" id="{40AC1595-C102-40BE-A6F0-7F647210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>
              <a:off x="5186573" y="4233686"/>
              <a:ext cx="418188" cy="418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228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1713</TotalTime>
  <Words>485</Words>
  <Application>Microsoft Office PowerPoint</Application>
  <PresentationFormat>Произвольный</PresentationFormat>
  <Paragraphs>110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Lena</dc:creator>
  <cp:lastModifiedBy>Захарова Татьяна Юрьевна</cp:lastModifiedBy>
  <cp:revision>159</cp:revision>
  <dcterms:created xsi:type="dcterms:W3CDTF">2023-03-24T06:30:47Z</dcterms:created>
  <dcterms:modified xsi:type="dcterms:W3CDTF">2025-04-10T18:58:18Z</dcterms:modified>
</cp:coreProperties>
</file>